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58" r:id="rId6"/>
    <p:sldId id="272" r:id="rId7"/>
    <p:sldId id="276" r:id="rId8"/>
    <p:sldId id="278" r:id="rId9"/>
    <p:sldId id="277" r:id="rId10"/>
    <p:sldId id="279" r:id="rId11"/>
    <p:sldId id="265" r:id="rId12"/>
    <p:sldId id="260" r:id="rId13"/>
    <p:sldId id="282" r:id="rId14"/>
    <p:sldId id="283" r:id="rId15"/>
    <p:sldId id="285" r:id="rId16"/>
    <p:sldId id="275" r:id="rId17"/>
    <p:sldId id="286" r:id="rId18"/>
    <p:sldId id="289" r:id="rId19"/>
    <p:sldId id="281" r:id="rId20"/>
    <p:sldId id="287" r:id="rId21"/>
    <p:sldId id="290" r:id="rId22"/>
    <p:sldId id="280" r:id="rId23"/>
    <p:sldId id="288" r:id="rId24"/>
    <p:sldId id="29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0704" autoAdjust="0"/>
  </p:normalViewPr>
  <p:slideViewPr>
    <p:cSldViewPr snapToGrid="0">
      <p:cViewPr>
        <p:scale>
          <a:sx n="75" d="100"/>
          <a:sy n="75" d="100"/>
        </p:scale>
        <p:origin x="-353" y="-12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4/19/2023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sz="2000" b="1">
                <a:solidFill>
                  <a:srgbClr val="374151"/>
                </a:solidFill>
                <a:ea typeface="+mj-lt"/>
                <a:cs typeface="+mj-lt"/>
              </a:rPr>
              <a:t>Up in the Air Savings: Maximizing Profitability in the Airline Industry</a:t>
            </a:r>
            <a:endParaRPr lang="en-US" sz="2000" b="1"/>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Autofit/>
          </a:bodyPr>
          <a:lstStyle/>
          <a:p>
            <a:pPr>
              <a:lnSpc>
                <a:spcPct val="100000"/>
              </a:lnSpc>
              <a:spcBef>
                <a:spcPts val="300"/>
              </a:spcBef>
            </a:pPr>
            <a:r>
              <a:rPr lang="en-US" sz="1000" dirty="0"/>
              <a:t>ANAGHA SHEVADE (ASS210013)</a:t>
            </a:r>
          </a:p>
          <a:p>
            <a:pPr>
              <a:lnSpc>
                <a:spcPct val="100000"/>
              </a:lnSpc>
              <a:spcBef>
                <a:spcPts val="300"/>
              </a:spcBef>
            </a:pPr>
            <a:r>
              <a:rPr lang="en-US" sz="1000" dirty="0"/>
              <a:t>VENKATA SAI AJIT KUMAR GARLAPATI (VXG210083)</a:t>
            </a:r>
          </a:p>
          <a:p>
            <a:pPr>
              <a:lnSpc>
                <a:spcPct val="100000"/>
              </a:lnSpc>
              <a:spcBef>
                <a:spcPts val="300"/>
              </a:spcBef>
            </a:pPr>
            <a:r>
              <a:rPr lang="en-US" sz="1000" dirty="0"/>
              <a:t>TURNER CHRISTOPHER PIKULINSKI (TCP170230)</a:t>
            </a:r>
          </a:p>
          <a:p>
            <a:pPr>
              <a:lnSpc>
                <a:spcPct val="100000"/>
              </a:lnSpc>
              <a:spcBef>
                <a:spcPts val="300"/>
              </a:spcBef>
            </a:pPr>
            <a:r>
              <a:rPr lang="en-US" sz="1000" dirty="0"/>
              <a:t>ARVIND RAJ PALEPU (AXP220005) </a:t>
            </a:r>
          </a:p>
        </p:txBody>
      </p:sp>
      <p:pic>
        <p:nvPicPr>
          <p:cNvPr id="8" name="Picture 7">
            <a:extLst>
              <a:ext uri="{FF2B5EF4-FFF2-40B4-BE49-F238E27FC236}">
                <a16:creationId xmlns:a16="http://schemas.microsoft.com/office/drawing/2014/main" id="{68401288-5FC8-C706-71EC-4F4F761CE36D}"/>
              </a:ext>
            </a:extLst>
          </p:cNvPr>
          <p:cNvPicPr>
            <a:picLocks noChangeAspect="1"/>
          </p:cNvPicPr>
          <p:nvPr/>
        </p:nvPicPr>
        <p:blipFill rotWithShape="1">
          <a:blip r:embed="rId2"/>
          <a:srcRect l="1534" t="616" b="1244"/>
          <a:stretch/>
        </p:blipFill>
        <p:spPr>
          <a:xfrm>
            <a:off x="9629875" y="244404"/>
            <a:ext cx="2173321" cy="2178756"/>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85248" y="488474"/>
            <a:ext cx="8839200" cy="1325563"/>
          </a:xfrm>
        </p:spPr>
        <p:txBody>
          <a:bodyPr>
            <a:normAutofit fontScale="90000"/>
          </a:bodyPr>
          <a:lstStyle/>
          <a:p>
            <a:r>
              <a:rPr lang="en-US" sz="2700" dirty="0"/>
              <a:t>Business Question #1: </a:t>
            </a:r>
            <a:br>
              <a:rPr lang="en-US" sz="2700" dirty="0"/>
            </a:br>
            <a:br>
              <a:rPr lang="en-US" sz="2700"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Is there a correlation between the percent of yearly flights delayed per Airline and yearly revenue?</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grpSp>
        <p:nvGrpSpPr>
          <p:cNvPr id="19" name="Group 18">
            <a:extLst>
              <a:ext uri="{FF2B5EF4-FFF2-40B4-BE49-F238E27FC236}">
                <a16:creationId xmlns:a16="http://schemas.microsoft.com/office/drawing/2014/main" id="{31A0993F-5C57-B0F7-55C4-1A67DE05596E}"/>
              </a:ext>
            </a:extLst>
          </p:cNvPr>
          <p:cNvGrpSpPr/>
          <p:nvPr/>
        </p:nvGrpSpPr>
        <p:grpSpPr>
          <a:xfrm>
            <a:off x="7404848" y="1679416"/>
            <a:ext cx="3314700" cy="4690110"/>
            <a:chOff x="0" y="0"/>
            <a:chExt cx="3315325" cy="4690338"/>
          </a:xfrm>
        </p:grpSpPr>
        <p:grpSp>
          <p:nvGrpSpPr>
            <p:cNvPr id="20" name="Group 19">
              <a:extLst>
                <a:ext uri="{FF2B5EF4-FFF2-40B4-BE49-F238E27FC236}">
                  <a16:creationId xmlns:a16="http://schemas.microsoft.com/office/drawing/2014/main" id="{18D46791-CD7D-0A4C-345C-9E3826784371}"/>
                </a:ext>
              </a:extLst>
            </p:cNvPr>
            <p:cNvGrpSpPr/>
            <p:nvPr/>
          </p:nvGrpSpPr>
          <p:grpSpPr>
            <a:xfrm>
              <a:off x="0" y="0"/>
              <a:ext cx="3288030" cy="3726180"/>
              <a:chOff x="0" y="0"/>
              <a:chExt cx="3288030" cy="3726180"/>
            </a:xfrm>
          </p:grpSpPr>
          <p:pic>
            <p:nvPicPr>
              <p:cNvPr id="24" name="Picture 23" descr="Text&#10;&#10;Description automatically generated">
                <a:extLst>
                  <a:ext uri="{FF2B5EF4-FFF2-40B4-BE49-F238E27FC236}">
                    <a16:creationId xmlns:a16="http://schemas.microsoft.com/office/drawing/2014/main" id="{0D01A45D-C64B-54FC-956B-39F0514D6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7200"/>
                <a:ext cx="3288030" cy="3268980"/>
              </a:xfrm>
              <a:prstGeom prst="rect">
                <a:avLst/>
              </a:prstGeom>
              <a:ln>
                <a:noFill/>
              </a:ln>
              <a:effectLst>
                <a:outerShdw blurRad="292100" dist="139700" dir="2700000" algn="tl" rotWithShape="0">
                  <a:srgbClr val="333333">
                    <a:alpha val="65000"/>
                  </a:srgbClr>
                </a:outerShdw>
              </a:effectLst>
            </p:spPr>
          </p:pic>
          <p:sp>
            <p:nvSpPr>
              <p:cNvPr id="25" name="Text Box 1">
                <a:extLst>
                  <a:ext uri="{FF2B5EF4-FFF2-40B4-BE49-F238E27FC236}">
                    <a16:creationId xmlns:a16="http://schemas.microsoft.com/office/drawing/2014/main" id="{DBFB3E73-60B2-E92A-2E39-27664EC0417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1: Displays the percent of flights that are delayed at least 15 minutes for each Airline for Years 2017 and 2018 joined with yearly Revenue.</a:t>
                </a:r>
              </a:p>
            </p:txBody>
          </p:sp>
        </p:grpSp>
        <p:grpSp>
          <p:nvGrpSpPr>
            <p:cNvPr id="21" name="Group 20">
              <a:extLst>
                <a:ext uri="{FF2B5EF4-FFF2-40B4-BE49-F238E27FC236}">
                  <a16:creationId xmlns:a16="http://schemas.microsoft.com/office/drawing/2014/main" id="{1AF8C0E4-58D1-3A22-4C4C-8A4AA708D5D4}"/>
                </a:ext>
              </a:extLst>
            </p:cNvPr>
            <p:cNvGrpSpPr/>
            <p:nvPr/>
          </p:nvGrpSpPr>
          <p:grpSpPr>
            <a:xfrm>
              <a:off x="27295" y="3916908"/>
              <a:ext cx="3288030" cy="773430"/>
              <a:chOff x="0" y="0"/>
              <a:chExt cx="3288030" cy="773430"/>
            </a:xfrm>
          </p:grpSpPr>
          <p:pic>
            <p:nvPicPr>
              <p:cNvPr id="22" name="Picture 21" descr="Text, logo&#10;&#10;Description automatically generated">
                <a:extLst>
                  <a:ext uri="{FF2B5EF4-FFF2-40B4-BE49-F238E27FC236}">
                    <a16:creationId xmlns:a16="http://schemas.microsoft.com/office/drawing/2014/main" id="{ABA782E1-47CA-7B81-29AF-A2CB56DF48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57200"/>
                <a:ext cx="1253490" cy="316230"/>
              </a:xfrm>
              <a:prstGeom prst="rect">
                <a:avLst/>
              </a:prstGeom>
              <a:ln>
                <a:noFill/>
              </a:ln>
              <a:effectLst>
                <a:outerShdw blurRad="292100" dist="139700" dir="2700000" algn="tl" rotWithShape="0">
                  <a:srgbClr val="333333">
                    <a:alpha val="65000"/>
                  </a:srgbClr>
                </a:outerShdw>
              </a:effectLst>
            </p:spPr>
          </p:pic>
          <p:sp>
            <p:nvSpPr>
              <p:cNvPr id="23" name="Text Box 1">
                <a:extLst>
                  <a:ext uri="{FF2B5EF4-FFF2-40B4-BE49-F238E27FC236}">
                    <a16:creationId xmlns:a16="http://schemas.microsoft.com/office/drawing/2014/main" id="{367F09F3-7521-4EC6-3432-B681EE1BEAA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2: There is a -.21 correlation between yearly Airline revenue and percent of delayed flights.</a:t>
                </a:r>
              </a:p>
            </p:txBody>
          </p:sp>
        </p:grpSp>
      </p:grpSp>
      <p:sp>
        <p:nvSpPr>
          <p:cNvPr id="3" name="Content Placeholder 3">
            <a:extLst>
              <a:ext uri="{FF2B5EF4-FFF2-40B4-BE49-F238E27FC236}">
                <a16:creationId xmlns:a16="http://schemas.microsoft.com/office/drawing/2014/main" id="{2747C1FB-3F57-D0F7-FA17-EBF2A7CE07D9}"/>
              </a:ext>
            </a:extLst>
          </p:cNvPr>
          <p:cNvSpPr>
            <a:spLocks noGrp="1"/>
          </p:cNvSpPr>
          <p:nvPr>
            <p:ph sz="half" idx="2"/>
          </p:nvPr>
        </p:nvSpPr>
        <p:spPr>
          <a:xfrm>
            <a:off x="2209800" y="2551843"/>
            <a:ext cx="4542865" cy="1997867"/>
          </a:xfrm>
        </p:spPr>
        <p:txBody>
          <a:bodyPr>
            <a:noAutofit/>
          </a:bodyPr>
          <a:lstStyle/>
          <a:p>
            <a:pPr marL="285750" indent="-285750">
              <a:buFont typeface="Arial" panose="020B0604020202020204" pitchFamily="34" charset="0"/>
              <a:buChar char="•"/>
            </a:pPr>
            <a:r>
              <a:rPr lang="en-US" dirty="0"/>
              <a:t>A negative correlation value of -0.21 suggests that there is a relatively weak negative relationship between these two variables.</a:t>
            </a:r>
          </a:p>
          <a:p>
            <a:pPr marL="285750" indent="-285750">
              <a:buFont typeface="Arial" panose="020B0604020202020204" pitchFamily="34" charset="0"/>
              <a:buChar char="•"/>
            </a:pPr>
            <a:r>
              <a:rPr lang="en-US" dirty="0"/>
              <a:t>Assumption that there are other exogenous variables influencing Revenue such as Marketing and Promotions </a:t>
            </a:r>
          </a:p>
          <a:p>
            <a:pPr marL="285750" indent="-285750">
              <a:buFont typeface="Arial" panose="020B0604020202020204" pitchFamily="34" charset="0"/>
              <a:buChar char="•"/>
            </a:pPr>
            <a:r>
              <a:rPr lang="en-US" dirty="0"/>
              <a:t>As percent of delayed flights increases, there is a decrease in yearly revenue.</a:t>
            </a:r>
          </a:p>
          <a:p>
            <a:pPr marL="285750" indent="-285750">
              <a:buFont typeface="Arial" panose="020B0604020202020204" pitchFamily="34" charset="0"/>
              <a:buChar char="•"/>
            </a:pPr>
            <a:r>
              <a:rPr lang="en-US" dirty="0"/>
              <a:t>Delays could result in decreased customer satisfaction and loyalty, leading to the decrease in revenue. </a:t>
            </a:r>
          </a:p>
          <a:p>
            <a:pPr marL="285750" indent="-285750">
              <a:buFont typeface="Arial" panose="020B0604020202020204" pitchFamily="34" charset="0"/>
              <a:buChar char="•"/>
            </a:pPr>
            <a:r>
              <a:rPr lang="en-US" dirty="0"/>
              <a:t>Delays could lead to increased costs for airlines, such as compensation for affected passengers and maintenance costs for grounded planes, which could also impact revenue.</a:t>
            </a:r>
          </a:p>
        </p:txBody>
      </p:sp>
      <p:sp>
        <p:nvSpPr>
          <p:cNvPr id="4" name="Text Placeholder 2">
            <a:extLst>
              <a:ext uri="{FF2B5EF4-FFF2-40B4-BE49-F238E27FC236}">
                <a16:creationId xmlns:a16="http://schemas.microsoft.com/office/drawing/2014/main" id="{07B5807B-DA69-D4B8-D487-4EAB65A95C95}"/>
              </a:ext>
            </a:extLst>
          </p:cNvPr>
          <p:cNvSpPr>
            <a:spLocks noGrp="1"/>
          </p:cNvSpPr>
          <p:nvPr>
            <p:ph type="body" idx="1"/>
          </p:nvPr>
        </p:nvSpPr>
        <p:spPr>
          <a:xfrm>
            <a:off x="2825003" y="1724638"/>
            <a:ext cx="3924300" cy="823912"/>
          </a:xfrm>
        </p:spPr>
        <p:txBody>
          <a:bodyPr/>
          <a:lstStyle/>
          <a:p>
            <a:r>
              <a:rPr lang="en-US" dirty="0"/>
              <a:t>Question Findings</a:t>
            </a:r>
          </a:p>
        </p:txBody>
      </p:sp>
    </p:spTree>
    <p:extLst>
      <p:ext uri="{BB962C8B-B14F-4D97-AF65-F5344CB8AC3E}">
        <p14:creationId xmlns:p14="http://schemas.microsoft.com/office/powerpoint/2010/main" val="2715305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85248" y="488474"/>
            <a:ext cx="8839200" cy="1325563"/>
          </a:xfrm>
        </p:spPr>
        <p:txBody>
          <a:bodyPr>
            <a:normAutofit fontScale="90000"/>
          </a:bodyPr>
          <a:lstStyle/>
          <a:p>
            <a:r>
              <a:rPr lang="en-US" sz="2700" dirty="0"/>
              <a:t>Business Question #1: </a:t>
            </a:r>
            <a:br>
              <a:rPr lang="en-US" sz="2700" dirty="0"/>
            </a:br>
            <a:br>
              <a:rPr lang="en-US" sz="2700"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Is there a correlation between the percent of yearly flights delayed per Airline and yearly revenue?</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grpSp>
        <p:nvGrpSpPr>
          <p:cNvPr id="19" name="Group 18">
            <a:extLst>
              <a:ext uri="{FF2B5EF4-FFF2-40B4-BE49-F238E27FC236}">
                <a16:creationId xmlns:a16="http://schemas.microsoft.com/office/drawing/2014/main" id="{31A0993F-5C57-B0F7-55C4-1A67DE05596E}"/>
              </a:ext>
            </a:extLst>
          </p:cNvPr>
          <p:cNvGrpSpPr/>
          <p:nvPr/>
        </p:nvGrpSpPr>
        <p:grpSpPr>
          <a:xfrm>
            <a:off x="7404848" y="1679416"/>
            <a:ext cx="3314700" cy="4690110"/>
            <a:chOff x="0" y="0"/>
            <a:chExt cx="3315325" cy="4690338"/>
          </a:xfrm>
        </p:grpSpPr>
        <p:grpSp>
          <p:nvGrpSpPr>
            <p:cNvPr id="20" name="Group 19">
              <a:extLst>
                <a:ext uri="{FF2B5EF4-FFF2-40B4-BE49-F238E27FC236}">
                  <a16:creationId xmlns:a16="http://schemas.microsoft.com/office/drawing/2014/main" id="{18D46791-CD7D-0A4C-345C-9E3826784371}"/>
                </a:ext>
              </a:extLst>
            </p:cNvPr>
            <p:cNvGrpSpPr/>
            <p:nvPr/>
          </p:nvGrpSpPr>
          <p:grpSpPr>
            <a:xfrm>
              <a:off x="0" y="0"/>
              <a:ext cx="3288030" cy="3726180"/>
              <a:chOff x="0" y="0"/>
              <a:chExt cx="3288030" cy="3726180"/>
            </a:xfrm>
          </p:grpSpPr>
          <p:pic>
            <p:nvPicPr>
              <p:cNvPr id="24" name="Picture 23" descr="Text&#10;&#10;Description automatically generated">
                <a:extLst>
                  <a:ext uri="{FF2B5EF4-FFF2-40B4-BE49-F238E27FC236}">
                    <a16:creationId xmlns:a16="http://schemas.microsoft.com/office/drawing/2014/main" id="{0D01A45D-C64B-54FC-956B-39F0514D6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7200"/>
                <a:ext cx="3288030" cy="3268980"/>
              </a:xfrm>
              <a:prstGeom prst="rect">
                <a:avLst/>
              </a:prstGeom>
              <a:ln>
                <a:noFill/>
              </a:ln>
              <a:effectLst>
                <a:outerShdw blurRad="292100" dist="139700" dir="2700000" algn="tl" rotWithShape="0">
                  <a:srgbClr val="333333">
                    <a:alpha val="65000"/>
                  </a:srgbClr>
                </a:outerShdw>
              </a:effectLst>
            </p:spPr>
          </p:pic>
          <p:sp>
            <p:nvSpPr>
              <p:cNvPr id="25" name="Text Box 1">
                <a:extLst>
                  <a:ext uri="{FF2B5EF4-FFF2-40B4-BE49-F238E27FC236}">
                    <a16:creationId xmlns:a16="http://schemas.microsoft.com/office/drawing/2014/main" id="{DBFB3E73-60B2-E92A-2E39-27664EC0417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1: Displays the percent of flights that are delayed at least 15 minutes for each Airline for Years 2017 and 2018 joined with yearly Revenue.</a:t>
                </a:r>
              </a:p>
            </p:txBody>
          </p:sp>
        </p:grpSp>
        <p:grpSp>
          <p:nvGrpSpPr>
            <p:cNvPr id="21" name="Group 20">
              <a:extLst>
                <a:ext uri="{FF2B5EF4-FFF2-40B4-BE49-F238E27FC236}">
                  <a16:creationId xmlns:a16="http://schemas.microsoft.com/office/drawing/2014/main" id="{1AF8C0E4-58D1-3A22-4C4C-8A4AA708D5D4}"/>
                </a:ext>
              </a:extLst>
            </p:cNvPr>
            <p:cNvGrpSpPr/>
            <p:nvPr/>
          </p:nvGrpSpPr>
          <p:grpSpPr>
            <a:xfrm>
              <a:off x="27295" y="3916908"/>
              <a:ext cx="3288030" cy="773430"/>
              <a:chOff x="0" y="0"/>
              <a:chExt cx="3288030" cy="773430"/>
            </a:xfrm>
          </p:grpSpPr>
          <p:pic>
            <p:nvPicPr>
              <p:cNvPr id="22" name="Picture 21" descr="Text, logo&#10;&#10;Description automatically generated">
                <a:extLst>
                  <a:ext uri="{FF2B5EF4-FFF2-40B4-BE49-F238E27FC236}">
                    <a16:creationId xmlns:a16="http://schemas.microsoft.com/office/drawing/2014/main" id="{ABA782E1-47CA-7B81-29AF-A2CB56DF48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57200"/>
                <a:ext cx="1253490" cy="316230"/>
              </a:xfrm>
              <a:prstGeom prst="rect">
                <a:avLst/>
              </a:prstGeom>
              <a:ln>
                <a:noFill/>
              </a:ln>
              <a:effectLst>
                <a:outerShdw blurRad="292100" dist="139700" dir="2700000" algn="tl" rotWithShape="0">
                  <a:srgbClr val="333333">
                    <a:alpha val="65000"/>
                  </a:srgbClr>
                </a:outerShdw>
              </a:effectLst>
            </p:spPr>
          </p:pic>
          <p:sp>
            <p:nvSpPr>
              <p:cNvPr id="23" name="Text Box 1">
                <a:extLst>
                  <a:ext uri="{FF2B5EF4-FFF2-40B4-BE49-F238E27FC236}">
                    <a16:creationId xmlns:a16="http://schemas.microsoft.com/office/drawing/2014/main" id="{367F09F3-7521-4EC6-3432-B681EE1BEAA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2: There is a -.21 correlation between yearly Airline revenue and percent of delayed flights.</a:t>
                </a:r>
              </a:p>
            </p:txBody>
          </p:sp>
        </p:grpSp>
      </p:grpSp>
      <p:sp>
        <p:nvSpPr>
          <p:cNvPr id="3" name="Content Placeholder 3">
            <a:extLst>
              <a:ext uri="{FF2B5EF4-FFF2-40B4-BE49-F238E27FC236}">
                <a16:creationId xmlns:a16="http://schemas.microsoft.com/office/drawing/2014/main" id="{2747C1FB-3F57-D0F7-FA17-EBF2A7CE07D9}"/>
              </a:ext>
            </a:extLst>
          </p:cNvPr>
          <p:cNvSpPr>
            <a:spLocks noGrp="1"/>
          </p:cNvSpPr>
          <p:nvPr>
            <p:ph sz="half" idx="2"/>
          </p:nvPr>
        </p:nvSpPr>
        <p:spPr>
          <a:xfrm>
            <a:off x="2209800" y="2551843"/>
            <a:ext cx="4542865" cy="1997867"/>
          </a:xfrm>
        </p:spPr>
        <p:txBody>
          <a:bodyPr>
            <a:noAutofit/>
          </a:bodyPr>
          <a:lstStyle/>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Invest in additional </a:t>
            </a:r>
            <a:r>
              <a:rPr lang="en-US" b="1" dirty="0">
                <a:effectLst/>
                <a:latin typeface="Calibri" panose="020F0502020204030204" pitchFamily="34" charset="0"/>
                <a:ea typeface="Calibri" panose="020F0502020204030204" pitchFamily="34" charset="0"/>
                <a:cs typeface="Times New Roman" panose="02020603050405020304" pitchFamily="18" charset="0"/>
              </a:rPr>
              <a:t>machine learning </a:t>
            </a:r>
            <a:r>
              <a:rPr lang="en-US" dirty="0">
                <a:effectLst/>
                <a:latin typeface="Calibri" panose="020F0502020204030204" pitchFamily="34" charset="0"/>
                <a:ea typeface="Calibri" panose="020F0502020204030204" pitchFamily="34" charset="0"/>
                <a:cs typeface="Times New Roman" panose="02020603050405020304" pitchFamily="18" charset="0"/>
              </a:rPr>
              <a:t>and live data analysis using IoT (Internet of Things) and live sensors. </a:t>
            </a: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Machine learning will specifically optimize flight scheduling, fuel management, and aircraft maintenance thus correcting for potential arrival delays before they happen. </a:t>
            </a: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Airlines should also focus on implementing </a:t>
            </a:r>
            <a:r>
              <a:rPr lang="en-US" b="1" dirty="0">
                <a:effectLst/>
                <a:latin typeface="Calibri" panose="020F0502020204030204" pitchFamily="34" charset="0"/>
                <a:ea typeface="Calibri" panose="020F0502020204030204" pitchFamily="34" charset="0"/>
                <a:cs typeface="Times New Roman" panose="02020603050405020304" pitchFamily="18" charset="0"/>
              </a:rPr>
              <a:t>lean processes</a:t>
            </a:r>
            <a:r>
              <a:rPr lang="en-US" dirty="0">
                <a:effectLst/>
                <a:latin typeface="Calibri" panose="020F0502020204030204" pitchFamily="34" charset="0"/>
                <a:ea typeface="Calibri" panose="020F0502020204030204" pitchFamily="34" charset="0"/>
                <a:cs typeface="Times New Roman" panose="02020603050405020304" pitchFamily="18" charset="0"/>
              </a:rPr>
              <a:t>, such as the Toyota Production System, to reduce waste and improve efficiency. </a:t>
            </a: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By optimizing processes such as baggage handling, boarding, and in-flight service, airlines can improve the overall customer experience and reduce operational costs</a:t>
            </a:r>
          </a:p>
          <a:p>
            <a:pPr marL="285750" indent="-285750">
              <a:buFont typeface="Arial" panose="020B0604020202020204" pitchFamily="34" charset="0"/>
              <a:buChar char="•"/>
            </a:pPr>
            <a:endParaRPr lang="en-US" sz="1200" dirty="0"/>
          </a:p>
        </p:txBody>
      </p:sp>
      <p:sp>
        <p:nvSpPr>
          <p:cNvPr id="4" name="Text Placeholder 2">
            <a:extLst>
              <a:ext uri="{FF2B5EF4-FFF2-40B4-BE49-F238E27FC236}">
                <a16:creationId xmlns:a16="http://schemas.microsoft.com/office/drawing/2014/main" id="{07B5807B-DA69-D4B8-D487-4EAB65A95C95}"/>
              </a:ext>
            </a:extLst>
          </p:cNvPr>
          <p:cNvSpPr>
            <a:spLocks noGrp="1"/>
          </p:cNvSpPr>
          <p:nvPr>
            <p:ph type="body" idx="1"/>
          </p:nvPr>
        </p:nvSpPr>
        <p:spPr>
          <a:xfrm>
            <a:off x="2825003" y="1724638"/>
            <a:ext cx="3924300" cy="823912"/>
          </a:xfrm>
        </p:spPr>
        <p:txBody>
          <a:bodyPr/>
          <a:lstStyle/>
          <a:p>
            <a:r>
              <a:rPr lang="en-US" dirty="0"/>
              <a:t>Question Solutions</a:t>
            </a:r>
          </a:p>
        </p:txBody>
      </p:sp>
    </p:spTree>
    <p:extLst>
      <p:ext uri="{BB962C8B-B14F-4D97-AF65-F5344CB8AC3E}">
        <p14:creationId xmlns:p14="http://schemas.microsoft.com/office/powerpoint/2010/main" val="1889995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#2: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Airline on average has the most arrival and departure delays, what are the potential solutions, and subsequent cost savings?</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grpSp>
        <p:nvGrpSpPr>
          <p:cNvPr id="14" name="Group 13">
            <a:extLst>
              <a:ext uri="{FF2B5EF4-FFF2-40B4-BE49-F238E27FC236}">
                <a16:creationId xmlns:a16="http://schemas.microsoft.com/office/drawing/2014/main" id="{02C0A0C2-27FB-869C-E36C-B18978DB8DF5}"/>
              </a:ext>
            </a:extLst>
          </p:cNvPr>
          <p:cNvGrpSpPr/>
          <p:nvPr/>
        </p:nvGrpSpPr>
        <p:grpSpPr>
          <a:xfrm>
            <a:off x="5690776" y="2713773"/>
            <a:ext cx="5379721" cy="2926080"/>
            <a:chOff x="0" y="0"/>
            <a:chExt cx="5379721" cy="2926592"/>
          </a:xfrm>
        </p:grpSpPr>
        <p:pic>
          <p:nvPicPr>
            <p:cNvPr id="15" name="Picture 14" descr="A screenshot of a computer&#10;&#10;Description automatically generated with medium confidence">
              <a:extLst>
                <a:ext uri="{FF2B5EF4-FFF2-40B4-BE49-F238E27FC236}">
                  <a16:creationId xmlns:a16="http://schemas.microsoft.com/office/drawing/2014/main" id="{839CD98E-B961-6E24-DC46-B852C0335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4842"/>
              <a:ext cx="5379720" cy="2571750"/>
            </a:xfrm>
            <a:prstGeom prst="rect">
              <a:avLst/>
            </a:prstGeom>
            <a:ln>
              <a:noFill/>
            </a:ln>
            <a:effectLst>
              <a:outerShdw blurRad="292100" dist="139700" dir="2700000" algn="tl" rotWithShape="0">
                <a:srgbClr val="333333">
                  <a:alpha val="65000"/>
                </a:srgbClr>
              </a:outerShdw>
            </a:effectLst>
          </p:spPr>
        </p:pic>
        <p:sp>
          <p:nvSpPr>
            <p:cNvPr id="16" name="Text Box 1528514276">
              <a:extLst>
                <a:ext uri="{FF2B5EF4-FFF2-40B4-BE49-F238E27FC236}">
                  <a16:creationId xmlns:a16="http://schemas.microsoft.com/office/drawing/2014/main" id="{A59E238C-117C-CF01-426B-4F91889DE368}"/>
                </a:ext>
              </a:extLst>
            </p:cNvPr>
            <p:cNvSpPr txBox="1"/>
            <p:nvPr/>
          </p:nvSpPr>
          <p:spPr>
            <a:xfrm>
              <a:off x="1" y="0"/>
              <a:ext cx="537972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6: Table Displays number of flights, average time elapsed per flight, average Revenue (in thousands), and average Revenue per minute per flight in (in thousands). Yearly expenses are also available and are not shown in this chart.</a:t>
              </a:r>
            </a:p>
          </p:txBody>
        </p:sp>
      </p:grpSp>
      <p:pic>
        <p:nvPicPr>
          <p:cNvPr id="12" name="Picture 11" descr="Text&#10;&#10;Description automatically generated">
            <a:extLst>
              <a:ext uri="{FF2B5EF4-FFF2-40B4-BE49-F238E27FC236}">
                <a16:creationId xmlns:a16="http://schemas.microsoft.com/office/drawing/2014/main" id="{677AF277-FA91-3C6A-5CEC-D1BA72FAE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99" y="3909068"/>
            <a:ext cx="4899025" cy="890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6671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#2: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Airline on average has the most arrival and departure delays, what are the potential solutions, and subsequent cost savings?</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209800" y="1889861"/>
            <a:ext cx="3924300" cy="823912"/>
          </a:xfrm>
        </p:spPr>
        <p:txBody>
          <a:bodyPr/>
          <a:lstStyle/>
          <a:p>
            <a:r>
              <a:rPr lang="en-US" dirty="0"/>
              <a:t>Question Findings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619249" y="2764943"/>
            <a:ext cx="4114799" cy="1997867"/>
          </a:xfrm>
        </p:spPr>
        <p:txBody>
          <a:bodyPr>
            <a:noAutofit/>
          </a:bodyPr>
          <a:lstStyle/>
          <a:p>
            <a:pPr marL="285750" indent="-285750">
              <a:buFont typeface="Arial" panose="020B0604020202020204" pitchFamily="34" charset="0"/>
              <a:buChar char="•"/>
            </a:pPr>
            <a:r>
              <a:rPr lang="en-US" dirty="0"/>
              <a:t>JetBlue was identified as being the worst performing Airline. </a:t>
            </a:r>
          </a:p>
          <a:p>
            <a:pPr marL="285750" indent="-285750">
              <a:buFont typeface="Arial" panose="020B0604020202020204" pitchFamily="34" charset="0"/>
              <a:buChar char="•"/>
            </a:pPr>
            <a:r>
              <a:rPr lang="en-US" dirty="0"/>
              <a:t>26% of all JetBlue’s 603,664 flights were delayed greater than 15 minutes (150,916)</a:t>
            </a:r>
          </a:p>
          <a:p>
            <a:pPr marL="285750" indent="-285750">
              <a:buFont typeface="Arial" panose="020B0604020202020204" pitchFamily="34" charset="0"/>
              <a:buChar char="•"/>
            </a:pPr>
            <a:r>
              <a:rPr lang="en-US" dirty="0"/>
              <a:t>JetBlue’s Average Revenue was $ 5.74 Billion dollars and average expenses were $6.51 Billion </a:t>
            </a:r>
          </a:p>
          <a:p>
            <a:pPr marL="285750" indent="-285750">
              <a:buFont typeface="Arial" panose="020B0604020202020204" pitchFamily="34" charset="0"/>
              <a:buChar char="•"/>
            </a:pPr>
            <a:r>
              <a:rPr lang="en-US" dirty="0"/>
              <a:t>Based on average elapsed time, JetBlue expenses were calculated at $63.35/min with an average arrival delay of 46.44 minutes per delayed flight</a:t>
            </a:r>
          </a:p>
          <a:p>
            <a:pPr marL="285750" indent="-285750">
              <a:buFont typeface="Arial" panose="020B0604020202020204" pitchFamily="34" charset="0"/>
              <a:buChar char="•"/>
            </a:pPr>
            <a:r>
              <a:rPr lang="en-US" dirty="0"/>
              <a:t>we can estimate a cost of $443 million in additional Flights Ops per year due to delays.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grpSp>
        <p:nvGrpSpPr>
          <p:cNvPr id="14" name="Group 13">
            <a:extLst>
              <a:ext uri="{FF2B5EF4-FFF2-40B4-BE49-F238E27FC236}">
                <a16:creationId xmlns:a16="http://schemas.microsoft.com/office/drawing/2014/main" id="{02C0A0C2-27FB-869C-E36C-B18978DB8DF5}"/>
              </a:ext>
            </a:extLst>
          </p:cNvPr>
          <p:cNvGrpSpPr/>
          <p:nvPr/>
        </p:nvGrpSpPr>
        <p:grpSpPr>
          <a:xfrm>
            <a:off x="5920739" y="2587058"/>
            <a:ext cx="5379721" cy="2926080"/>
            <a:chOff x="0" y="0"/>
            <a:chExt cx="5379721" cy="2926592"/>
          </a:xfrm>
        </p:grpSpPr>
        <p:pic>
          <p:nvPicPr>
            <p:cNvPr id="15" name="Picture 14" descr="A screenshot of a computer&#10;&#10;Description automatically generated with medium confidence">
              <a:extLst>
                <a:ext uri="{FF2B5EF4-FFF2-40B4-BE49-F238E27FC236}">
                  <a16:creationId xmlns:a16="http://schemas.microsoft.com/office/drawing/2014/main" id="{839CD98E-B961-6E24-DC46-B852C0335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4842"/>
              <a:ext cx="5379720" cy="2571750"/>
            </a:xfrm>
            <a:prstGeom prst="rect">
              <a:avLst/>
            </a:prstGeom>
            <a:ln>
              <a:noFill/>
            </a:ln>
            <a:effectLst>
              <a:outerShdw blurRad="292100" dist="139700" dir="2700000" algn="tl" rotWithShape="0">
                <a:srgbClr val="333333">
                  <a:alpha val="65000"/>
                </a:srgbClr>
              </a:outerShdw>
            </a:effectLst>
          </p:spPr>
        </p:pic>
        <p:sp>
          <p:nvSpPr>
            <p:cNvPr id="16" name="Text Box 1528514276">
              <a:extLst>
                <a:ext uri="{FF2B5EF4-FFF2-40B4-BE49-F238E27FC236}">
                  <a16:creationId xmlns:a16="http://schemas.microsoft.com/office/drawing/2014/main" id="{A59E238C-117C-CF01-426B-4F91889DE368}"/>
                </a:ext>
              </a:extLst>
            </p:cNvPr>
            <p:cNvSpPr txBox="1"/>
            <p:nvPr/>
          </p:nvSpPr>
          <p:spPr>
            <a:xfrm>
              <a:off x="1" y="0"/>
              <a:ext cx="537972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6: Table Displays number of flights, average time elapsed per flight, average Revenue (in thousands), and average Revenue per minute per flight in (in thousands). Yearly expenses are also available and are not shown in this chart.</a:t>
              </a:r>
            </a:p>
          </p:txBody>
        </p:sp>
      </p:grpSp>
    </p:spTree>
    <p:extLst>
      <p:ext uri="{BB962C8B-B14F-4D97-AF65-F5344CB8AC3E}">
        <p14:creationId xmlns:p14="http://schemas.microsoft.com/office/powerpoint/2010/main" val="3824554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#2: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Airline on average has the most arrival and departure delays, what are the potential solutions, and subsequent cost savings?</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209800" y="1889861"/>
            <a:ext cx="3924300" cy="823912"/>
          </a:xfrm>
        </p:spPr>
        <p:txBody>
          <a:bodyPr/>
          <a:lstStyle/>
          <a:p>
            <a:r>
              <a:rPr lang="en-US" dirty="0"/>
              <a:t>Question Solutions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619249" y="2764943"/>
            <a:ext cx="4114799" cy="1997867"/>
          </a:xfrm>
        </p:spPr>
        <p:txBody>
          <a:bodyPr>
            <a:noAutofit/>
          </a:bodyPr>
          <a:lstStyle/>
          <a:p>
            <a:r>
              <a:rPr lang="en-US" dirty="0"/>
              <a:t>To cut down on potential delays JetBlue should look to:</a:t>
            </a:r>
          </a:p>
          <a:p>
            <a:pPr marL="285750" indent="-285750">
              <a:buFont typeface="Arial" panose="020B0604020202020204" pitchFamily="34" charset="0"/>
              <a:buChar char="•"/>
            </a:pPr>
            <a:r>
              <a:rPr lang="en-US" dirty="0"/>
              <a:t>Find ways to </a:t>
            </a:r>
            <a:r>
              <a:rPr lang="en-US" b="1" dirty="0"/>
              <a:t>streamline operations</a:t>
            </a:r>
            <a:r>
              <a:rPr lang="en-US" dirty="0"/>
              <a:t>, such as reducing boarding times and optimizing flight paths, will help airlines stay on schedule and reduce delays.</a:t>
            </a:r>
          </a:p>
          <a:p>
            <a:pPr marL="285750" indent="-285750">
              <a:buFont typeface="Arial" panose="020B0604020202020204" pitchFamily="34" charset="0"/>
              <a:buChar char="•"/>
            </a:pPr>
            <a:r>
              <a:rPr lang="en-US" b="1" dirty="0"/>
              <a:t>Improve maintenance </a:t>
            </a:r>
            <a:r>
              <a:rPr lang="en-US" dirty="0"/>
              <a:t>procedures: Ensuring that all aircraft are well-maintained and ready to fly on schedule can help reduce delays caused by maintenance issue</a:t>
            </a:r>
          </a:p>
          <a:p>
            <a:pPr marL="285750" indent="-285750">
              <a:buFont typeface="Arial" panose="020B0604020202020204" pitchFamily="34" charset="0"/>
              <a:buChar char="•"/>
            </a:pPr>
            <a:r>
              <a:rPr lang="en-US" b="1" dirty="0"/>
              <a:t>Collaborate with other airlines</a:t>
            </a:r>
            <a:r>
              <a:rPr lang="en-US" dirty="0"/>
              <a:t>: Sharing resources, such as aircraft and crew, can help airlines better manage unexpected delays and reduce the overall impact on passengers.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grpSp>
        <p:nvGrpSpPr>
          <p:cNvPr id="14" name="Group 13">
            <a:extLst>
              <a:ext uri="{FF2B5EF4-FFF2-40B4-BE49-F238E27FC236}">
                <a16:creationId xmlns:a16="http://schemas.microsoft.com/office/drawing/2014/main" id="{02C0A0C2-27FB-869C-E36C-B18978DB8DF5}"/>
              </a:ext>
            </a:extLst>
          </p:cNvPr>
          <p:cNvGrpSpPr/>
          <p:nvPr/>
        </p:nvGrpSpPr>
        <p:grpSpPr>
          <a:xfrm>
            <a:off x="5920739" y="2590171"/>
            <a:ext cx="5379721" cy="2926080"/>
            <a:chOff x="0" y="0"/>
            <a:chExt cx="5379721" cy="2926592"/>
          </a:xfrm>
        </p:grpSpPr>
        <p:pic>
          <p:nvPicPr>
            <p:cNvPr id="15" name="Picture 14" descr="A screenshot of a computer&#10;&#10;Description automatically generated with medium confidence">
              <a:extLst>
                <a:ext uri="{FF2B5EF4-FFF2-40B4-BE49-F238E27FC236}">
                  <a16:creationId xmlns:a16="http://schemas.microsoft.com/office/drawing/2014/main" id="{839CD98E-B961-6E24-DC46-B852C0335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4842"/>
              <a:ext cx="5379720" cy="2571750"/>
            </a:xfrm>
            <a:prstGeom prst="rect">
              <a:avLst/>
            </a:prstGeom>
            <a:ln>
              <a:noFill/>
            </a:ln>
            <a:effectLst>
              <a:outerShdw blurRad="292100" dist="139700" dir="2700000" algn="tl" rotWithShape="0">
                <a:srgbClr val="333333">
                  <a:alpha val="65000"/>
                </a:srgbClr>
              </a:outerShdw>
            </a:effectLst>
          </p:spPr>
        </p:pic>
        <p:sp>
          <p:nvSpPr>
            <p:cNvPr id="16" name="Text Box 1528514276">
              <a:extLst>
                <a:ext uri="{FF2B5EF4-FFF2-40B4-BE49-F238E27FC236}">
                  <a16:creationId xmlns:a16="http://schemas.microsoft.com/office/drawing/2014/main" id="{A59E238C-117C-CF01-426B-4F91889DE368}"/>
                </a:ext>
              </a:extLst>
            </p:cNvPr>
            <p:cNvSpPr txBox="1"/>
            <p:nvPr/>
          </p:nvSpPr>
          <p:spPr>
            <a:xfrm>
              <a:off x="1" y="0"/>
              <a:ext cx="537972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6: Table Displays number of flights, average time elapsed per flight, average Revenue (in thousands), and average Revenue per minute per flight in (in thousands). Yearly expenses are also available and are not shown in this chart.</a:t>
              </a:r>
            </a:p>
          </p:txBody>
        </p:sp>
      </p:grpSp>
    </p:spTree>
    <p:extLst>
      <p:ext uri="{BB962C8B-B14F-4D97-AF65-F5344CB8AC3E}">
        <p14:creationId xmlns:p14="http://schemas.microsoft.com/office/powerpoint/2010/main" val="2129103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861419"/>
            <a:ext cx="8421688" cy="1325563"/>
          </a:xfrm>
        </p:spPr>
        <p:txBody>
          <a:bodyPr>
            <a:normAutofit fontScale="90000"/>
          </a:bodyPr>
          <a:lstStyle/>
          <a:p>
            <a:r>
              <a:rPr lang="en-US" dirty="0"/>
              <a:t>Business question #3: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factor amongst security clearance, carrier delay, weather disturbance, late aircraft and NAS has been responsible for causing the greatest number of departure delays?</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pic>
        <p:nvPicPr>
          <p:cNvPr id="5" name="Picture 4">
            <a:extLst>
              <a:ext uri="{FF2B5EF4-FFF2-40B4-BE49-F238E27FC236}">
                <a16:creationId xmlns:a16="http://schemas.microsoft.com/office/drawing/2014/main" id="{E566560F-5CD0-C85F-39D3-3B3DA6B53A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0651" y="4402641"/>
            <a:ext cx="8138454" cy="899304"/>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graphical user interface&#10;&#10;Description automatically generated">
            <a:extLst>
              <a:ext uri="{FF2B5EF4-FFF2-40B4-BE49-F238E27FC236}">
                <a16:creationId xmlns:a16="http://schemas.microsoft.com/office/drawing/2014/main" id="{0D1E88F6-0E9B-831F-F204-17ECDF8B04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5" t="50119" r="165" b="-8495"/>
          <a:stretch/>
        </p:blipFill>
        <p:spPr>
          <a:xfrm>
            <a:off x="1820651" y="2998694"/>
            <a:ext cx="9321562" cy="116542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A7B21D5-1095-379D-E40D-42A451D3B8A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765137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861419"/>
            <a:ext cx="8421688" cy="1325563"/>
          </a:xfrm>
        </p:spPr>
        <p:txBody>
          <a:bodyPr>
            <a:normAutofit fontScale="90000"/>
          </a:bodyPr>
          <a:lstStyle/>
          <a:p>
            <a:r>
              <a:rPr lang="en-US" dirty="0"/>
              <a:t>Business question #3: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factor amongst security clearance, carrier delay, weather disturbance, late aircraft and NAS has been responsible for causing the greatest number of departure delays?</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1851632" y="2134297"/>
            <a:ext cx="3924300" cy="823912"/>
          </a:xfrm>
        </p:spPr>
        <p:txBody>
          <a:bodyPr/>
          <a:lstStyle/>
          <a:p>
            <a:r>
              <a:rPr lang="en-US" dirty="0"/>
              <a:t>Question Findings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403882" y="3031999"/>
            <a:ext cx="4448174" cy="3355179"/>
          </a:xfrm>
        </p:spPr>
        <p:txBody>
          <a:bodyPr vert="horz" lIns="91440" tIns="45720" rIns="91440" bIns="45720" rtlCol="0" anchor="t">
            <a:normAutofit fontScale="92500" lnSpcReduction="10000"/>
          </a:bodyPr>
          <a:lstStyle/>
          <a:p>
            <a:pPr marL="285750" indent="-285750">
              <a:buFont typeface="Arial" panose="020B0604020202020204" pitchFamily="34" charset="0"/>
              <a:buChar char="•"/>
            </a:pPr>
            <a:r>
              <a:rPr lang="en-US" dirty="0"/>
              <a:t>Flight delays not only cause inconvenience to passengers, but also cost the carriers billions of dollars.</a:t>
            </a:r>
          </a:p>
          <a:p>
            <a:pPr marL="285750" indent="-285750">
              <a:buFont typeface="Arial" panose="020B0604020202020204" pitchFamily="34" charset="0"/>
              <a:buChar char="•"/>
            </a:pPr>
            <a:r>
              <a:rPr lang="en-US" dirty="0"/>
              <a:t>In addition to the costs suffered by passengers, airlines suffer from extra crew costs, costs associated with accommodating disrupted passengers, and aircraft re-positioning, as airline fleet and crew schedules are largely based on the scheduled times.</a:t>
            </a:r>
          </a:p>
          <a:p>
            <a:pPr marL="285750" indent="-285750">
              <a:buFont typeface="Arial" panose="020B0604020202020204" pitchFamily="34" charset="0"/>
              <a:buChar char="•"/>
            </a:pPr>
            <a:r>
              <a:rPr lang="en-US" dirty="0"/>
              <a:t>National Airspace System (NAS) Delay, Carrier Delay, and Late Aircraft Delay each made up at least 25% of all delays </a:t>
            </a:r>
          </a:p>
          <a:p>
            <a:pPr marL="285750" indent="-285750">
              <a:buFont typeface="Arial" panose="020B0604020202020204" pitchFamily="34" charset="0"/>
              <a:buChar char="•"/>
            </a:pPr>
            <a:r>
              <a:rPr lang="en-US" dirty="0"/>
              <a:t>​Air System Delay made up the majority of delays with 29</a:t>
            </a:r>
            <a:r>
              <a:rPr lang="en-US"/>
              <a:t>%. Reducing even 5 percentage points, could have saved airlines </a:t>
            </a:r>
            <a:r>
              <a:rPr lang="en-US" dirty="0"/>
              <a:t>up to</a:t>
            </a:r>
            <a:r>
              <a:rPr lang="en-US"/>
              <a:t> 700 million dollars.</a:t>
            </a:r>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pic>
        <p:nvPicPr>
          <p:cNvPr id="7" name="Picture 7" descr="Table&#10;&#10;Description automatically generated">
            <a:extLst>
              <a:ext uri="{FF2B5EF4-FFF2-40B4-BE49-F238E27FC236}">
                <a16:creationId xmlns:a16="http://schemas.microsoft.com/office/drawing/2014/main" id="{E2EFC93E-6B71-B3EB-8DFD-2D013C35F18E}"/>
              </a:ext>
            </a:extLst>
          </p:cNvPr>
          <p:cNvPicPr>
            <a:picLocks noChangeAspect="1"/>
          </p:cNvPicPr>
          <p:nvPr/>
        </p:nvPicPr>
        <p:blipFill>
          <a:blip r:embed="rId2"/>
          <a:stretch>
            <a:fillRect/>
          </a:stretch>
        </p:blipFill>
        <p:spPr>
          <a:xfrm>
            <a:off x="7724775" y="4364324"/>
            <a:ext cx="3636168" cy="1510725"/>
          </a:xfrm>
          <a:prstGeom prst="rect">
            <a:avLst/>
          </a:prstGeom>
        </p:spPr>
      </p:pic>
      <p:sp>
        <p:nvSpPr>
          <p:cNvPr id="8" name="TextBox 7">
            <a:extLst>
              <a:ext uri="{FF2B5EF4-FFF2-40B4-BE49-F238E27FC236}">
                <a16:creationId xmlns:a16="http://schemas.microsoft.com/office/drawing/2014/main" id="{68BE8B82-30BC-A0FD-BDC7-32E827AE5ED9}"/>
              </a:ext>
            </a:extLst>
          </p:cNvPr>
          <p:cNvSpPr txBox="1"/>
          <p:nvPr/>
        </p:nvSpPr>
        <p:spPr>
          <a:xfrm>
            <a:off x="7834312" y="6012656"/>
            <a:ext cx="36284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Figures as reported by FAA</a:t>
            </a:r>
          </a:p>
        </p:txBody>
      </p:sp>
      <p:pic>
        <p:nvPicPr>
          <p:cNvPr id="10" name="Picture 10" descr="Chart, pie chart&#10;&#10;Description automatically generated">
            <a:extLst>
              <a:ext uri="{FF2B5EF4-FFF2-40B4-BE49-F238E27FC236}">
                <a16:creationId xmlns:a16="http://schemas.microsoft.com/office/drawing/2014/main" id="{ACB97ED3-743C-8810-2234-CD3DEE112DE9}"/>
              </a:ext>
            </a:extLst>
          </p:cNvPr>
          <p:cNvPicPr>
            <a:picLocks noChangeAspect="1"/>
          </p:cNvPicPr>
          <p:nvPr/>
        </p:nvPicPr>
        <p:blipFill>
          <a:blip r:embed="rId3"/>
          <a:stretch>
            <a:fillRect/>
          </a:stretch>
        </p:blipFill>
        <p:spPr>
          <a:xfrm>
            <a:off x="5855494" y="2044987"/>
            <a:ext cx="3564730" cy="2148899"/>
          </a:xfrm>
          <a:prstGeom prst="rect">
            <a:avLst/>
          </a:prstGeom>
        </p:spPr>
      </p:pic>
    </p:spTree>
    <p:extLst>
      <p:ext uri="{BB962C8B-B14F-4D97-AF65-F5344CB8AC3E}">
        <p14:creationId xmlns:p14="http://schemas.microsoft.com/office/powerpoint/2010/main" val="2022433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848768" y="885231"/>
            <a:ext cx="8421688" cy="1325563"/>
          </a:xfrm>
        </p:spPr>
        <p:txBody>
          <a:bodyPr>
            <a:normAutofit fontScale="90000"/>
          </a:bodyPr>
          <a:lstStyle/>
          <a:p>
            <a:r>
              <a:rPr lang="en-US" dirty="0"/>
              <a:t>Business question #3: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Which factor amongst security clearance, carrier delay, weather disturbance, late aircraft and NAS has been responsible for causing the greatest number of departure delays?</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1713379" y="2213345"/>
            <a:ext cx="3924300" cy="823912"/>
          </a:xfrm>
        </p:spPr>
        <p:txBody>
          <a:bodyPr/>
          <a:lstStyle/>
          <a:p>
            <a:r>
              <a:rPr lang="en-US" dirty="0"/>
              <a:t>Question Solutions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334217" y="3191101"/>
            <a:ext cx="4303461" cy="1997867"/>
          </a:xfrm>
        </p:spPr>
        <p:txBody>
          <a:bodyPr vert="horz" lIns="91440" tIns="45720" rIns="91440" bIns="45720" rtlCol="0" anchor="t">
            <a:noAutofit/>
          </a:bodyPr>
          <a:lstStyle/>
          <a:p>
            <a:pPr marL="285750" indent="-285750">
              <a:buFont typeface="Arial" panose="020B0604020202020204" pitchFamily="34" charset="0"/>
              <a:buChar char="•"/>
            </a:pPr>
            <a:r>
              <a:rPr lang="en-US" dirty="0"/>
              <a:t>NAS could benefit ​from upgrading their air systems with </a:t>
            </a:r>
            <a:r>
              <a:rPr lang="en-US" b="1" dirty="0"/>
              <a:t>newer technology</a:t>
            </a:r>
            <a:r>
              <a:rPr lang="en-US" dirty="0"/>
              <a:t> that is more reliable and efficient. This can help to prevent breakdowns and reduce the risk of delays.</a:t>
            </a:r>
          </a:p>
          <a:p>
            <a:pPr marL="285750" indent="-285750">
              <a:buFont typeface="Arial" panose="020B0604020202020204" pitchFamily="34" charset="0"/>
              <a:buChar char="•"/>
            </a:pPr>
            <a:r>
              <a:rPr lang="en-US" dirty="0"/>
              <a:t>Airports should have </a:t>
            </a:r>
            <a:r>
              <a:rPr lang="en-US" b="1" dirty="0"/>
              <a:t>contingency plans</a:t>
            </a:r>
            <a:r>
              <a:rPr lang="en-US" dirty="0"/>
              <a:t> in place for dealing with air system issues, such as having backup systems or alternate aircraft available if needed. </a:t>
            </a:r>
          </a:p>
          <a:p>
            <a:pPr marL="285750" indent="-285750">
              <a:buFont typeface="Arial" panose="020B0604020202020204" pitchFamily="34" charset="0"/>
              <a:buChar char="•"/>
            </a:pPr>
            <a:r>
              <a:rPr lang="en-US" dirty="0"/>
              <a:t>Airlines can provide </a:t>
            </a:r>
            <a:r>
              <a:rPr lang="en-US" b="1" dirty="0"/>
              <a:t>training and education</a:t>
            </a:r>
            <a:r>
              <a:rPr lang="en-US" dirty="0"/>
              <a:t> to their staff on how to identify and troubleshoot air system issues. This can help to prevent delays caused by small issues that can be easily fixed by staff members.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pic>
        <p:nvPicPr>
          <p:cNvPr id="6" name="Picture 6" descr="A picture containing text, outdoor, night sky&#10;&#10;Description automatically generated">
            <a:extLst>
              <a:ext uri="{FF2B5EF4-FFF2-40B4-BE49-F238E27FC236}">
                <a16:creationId xmlns:a16="http://schemas.microsoft.com/office/drawing/2014/main" id="{95AB80EE-6438-F895-32F9-17DC04CB3D61}"/>
              </a:ext>
            </a:extLst>
          </p:cNvPr>
          <p:cNvPicPr>
            <a:picLocks noChangeAspect="1"/>
          </p:cNvPicPr>
          <p:nvPr/>
        </p:nvPicPr>
        <p:blipFill>
          <a:blip r:embed="rId2"/>
          <a:stretch>
            <a:fillRect/>
          </a:stretch>
        </p:blipFill>
        <p:spPr>
          <a:xfrm>
            <a:off x="7058025" y="2504408"/>
            <a:ext cx="3517106" cy="1992059"/>
          </a:xfrm>
          <a:prstGeom prst="rect">
            <a:avLst/>
          </a:prstGeom>
        </p:spPr>
      </p:pic>
      <p:sp>
        <p:nvSpPr>
          <p:cNvPr id="7" name="TextBox 6">
            <a:extLst>
              <a:ext uri="{FF2B5EF4-FFF2-40B4-BE49-F238E27FC236}">
                <a16:creationId xmlns:a16="http://schemas.microsoft.com/office/drawing/2014/main" id="{1A5FBFA2-BE24-BA3D-1B6F-8E9DAF4CE526}"/>
              </a:ext>
            </a:extLst>
          </p:cNvPr>
          <p:cNvSpPr txBox="1"/>
          <p:nvPr/>
        </p:nvSpPr>
        <p:spPr>
          <a:xfrm>
            <a:off x="6846094" y="4628554"/>
            <a:ext cx="43755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spc="50"/>
              <a:t>A technology developed by the Federal Aviation Administration (FAA), is the embodiment of efficiency, representing the modernization of the U.S. air traffic system, from radar-based surveillance to highly precise satellite monitoring of all the aircraft in our skies</a:t>
            </a:r>
          </a:p>
        </p:txBody>
      </p:sp>
    </p:spTree>
    <p:extLst>
      <p:ext uri="{BB962C8B-B14F-4D97-AF65-F5344CB8AC3E}">
        <p14:creationId xmlns:p14="http://schemas.microsoft.com/office/powerpoint/2010/main" val="1364771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#4: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Between which Airport had the greatest number of delays and what delay factor contributed the most?</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12" name="Picture 11">
            <a:extLst>
              <a:ext uri="{FF2B5EF4-FFF2-40B4-BE49-F238E27FC236}">
                <a16:creationId xmlns:a16="http://schemas.microsoft.com/office/drawing/2014/main" id="{7E860F50-2150-1007-F728-CF4D0483F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536" y="4622087"/>
            <a:ext cx="7612238" cy="716950"/>
          </a:xfrm>
          <a:prstGeom prst="rect">
            <a:avLst/>
          </a:prstGeom>
          <a:ln>
            <a:noFill/>
          </a:ln>
          <a:effectLst>
            <a:outerShdw blurRad="292100" dist="139700" dir="2700000" algn="tl" rotWithShape="0">
              <a:srgbClr val="333333">
                <a:alpha val="65000"/>
              </a:srgbClr>
            </a:outerShdw>
          </a:effectLst>
        </p:spPr>
      </p:pic>
      <p:pic>
        <p:nvPicPr>
          <p:cNvPr id="11" name="Picture 10" descr="A screen shot of a computer&#10;&#10;Description automatically generated with low confidence">
            <a:extLst>
              <a:ext uri="{FF2B5EF4-FFF2-40B4-BE49-F238E27FC236}">
                <a16:creationId xmlns:a16="http://schemas.microsoft.com/office/drawing/2014/main" id="{5867BC3A-9C36-D192-0699-DC786C92F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536" y="2759939"/>
            <a:ext cx="9836441" cy="15617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9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#4: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Between which Airport had the greatest number of delays and what delay factor contributed the most?</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1807509" y="2295259"/>
            <a:ext cx="3924300" cy="823912"/>
          </a:xfrm>
        </p:spPr>
        <p:txBody>
          <a:bodyPr/>
          <a:lstStyle/>
          <a:p>
            <a:r>
              <a:rPr lang="en-US" dirty="0"/>
              <a:t>Question Findings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536253" y="3256907"/>
            <a:ext cx="3924300" cy="1997867"/>
          </a:xfrm>
        </p:spPr>
        <p:txBody>
          <a:bodyPr>
            <a:noAutofit/>
          </a:bodyPr>
          <a:lstStyle/>
          <a:p>
            <a:pPr marL="285750" indent="-285750">
              <a:buFont typeface="Arial" panose="020B0604020202020204" pitchFamily="34" charset="0"/>
              <a:buChar char="•"/>
            </a:pPr>
            <a:r>
              <a:rPr lang="en-US" dirty="0"/>
              <a:t>LAX airport operates at or near capacity during peak hours, which results in Late aircraft delays.</a:t>
            </a:r>
          </a:p>
          <a:p>
            <a:pPr marL="285750" indent="-285750">
              <a:buFont typeface="Arial" panose="020B0604020202020204" pitchFamily="34" charset="0"/>
              <a:buChar char="•"/>
            </a:pPr>
            <a:r>
              <a:rPr lang="en-US" dirty="0"/>
              <a:t>LAX has several runways that intersect, which can create operational challenges for airlines and air traffic control. This can lead to longer taxi times and delays in take-off and landing.</a:t>
            </a:r>
          </a:p>
          <a:p>
            <a:pPr marL="285750" indent="-285750">
              <a:buFont typeface="Arial" panose="020B0604020202020204" pitchFamily="34" charset="0"/>
              <a:buChar char="•"/>
            </a:pPr>
            <a:r>
              <a:rPr lang="en-US" dirty="0"/>
              <a:t>LAX is known for unpredictable weather conditions, particularly during the summer months. ​</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pic>
        <p:nvPicPr>
          <p:cNvPr id="5" name="Picture 5" descr="A picture containing outdoor, light, night, lit&#10;&#10;Description automatically generated">
            <a:extLst>
              <a:ext uri="{FF2B5EF4-FFF2-40B4-BE49-F238E27FC236}">
                <a16:creationId xmlns:a16="http://schemas.microsoft.com/office/drawing/2014/main" id="{46AF9175-064A-9D9D-5F2A-FBA0BF7FE2C1}"/>
              </a:ext>
            </a:extLst>
          </p:cNvPr>
          <p:cNvPicPr>
            <a:picLocks noChangeAspect="1"/>
          </p:cNvPicPr>
          <p:nvPr/>
        </p:nvPicPr>
        <p:blipFill>
          <a:blip r:embed="rId2"/>
          <a:stretch>
            <a:fillRect/>
          </a:stretch>
        </p:blipFill>
        <p:spPr>
          <a:xfrm>
            <a:off x="7450931" y="2618917"/>
            <a:ext cx="3124199" cy="1977351"/>
          </a:xfrm>
          <a:prstGeom prst="rect">
            <a:avLst/>
          </a:prstGeom>
        </p:spPr>
      </p:pic>
      <p:sp>
        <p:nvSpPr>
          <p:cNvPr id="6" name="TextBox 5">
            <a:extLst>
              <a:ext uri="{FF2B5EF4-FFF2-40B4-BE49-F238E27FC236}">
                <a16:creationId xmlns:a16="http://schemas.microsoft.com/office/drawing/2014/main" id="{8E7599F3-781D-EBA6-76CD-33FFBF4FC82A}"/>
              </a:ext>
            </a:extLst>
          </p:cNvPr>
          <p:cNvSpPr txBox="1"/>
          <p:nvPr/>
        </p:nvSpPr>
        <p:spPr>
          <a:xfrm>
            <a:off x="7152679" y="4735710"/>
            <a:ext cx="4137422"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spc="50"/>
              <a:t>LAX stands for Los Angeles International Airport, which is the primary international airport serving the Greater Los Angeles area in Southern California, United States.</a:t>
            </a:r>
          </a:p>
          <a:p>
            <a:pPr algn="l"/>
            <a:endParaRPr lang="en-US"/>
          </a:p>
        </p:txBody>
      </p:sp>
    </p:spTree>
    <p:extLst>
      <p:ext uri="{BB962C8B-B14F-4D97-AF65-F5344CB8AC3E}">
        <p14:creationId xmlns:p14="http://schemas.microsoft.com/office/powerpoint/2010/main" val="3797691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5953125" cy="1204912"/>
          </a:xfrm>
        </p:spPr>
        <p:txBody>
          <a:bodyPr/>
          <a:lstStyle/>
          <a:p>
            <a:r>
              <a:rPr lang="en-US" dirty="0"/>
              <a:t>Business Case 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r>
              <a:rPr lang="en-US" sz="2000" dirty="0"/>
              <a:t>Our group has decided to analyze 2017-2018 US Domestic Flight data to identify potential correlations and inefficiencies in individual airlines operations. </a:t>
            </a:r>
          </a:p>
          <a:p>
            <a:pPr marL="285750" indent="-285750">
              <a:buFont typeface="Arial" panose="020B0604020202020204" pitchFamily="34" charset="0"/>
              <a:buChar char="•"/>
            </a:pPr>
            <a:r>
              <a:rPr lang="en-US" sz="2000" dirty="0"/>
              <a:t>To do this we will identify average arrival and departure delays, as well as calculate the average cost of individual Airline flights. </a:t>
            </a:r>
          </a:p>
          <a:p>
            <a:pPr marL="285750" indent="-285750">
              <a:buFont typeface="Arial" panose="020B0604020202020204" pitchFamily="34" charset="0"/>
              <a:buChar char="•"/>
            </a:pPr>
            <a:r>
              <a:rPr lang="en-US" sz="2000" dirty="0"/>
              <a:t>We have identified 7 significant questions but are only presenting 4 of them now targeting Airline size, revenue, flight count, delays, time-of-year, and cancelations to optimize airline operations and subsequent cost savings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671713"/>
            <a:ext cx="8421688" cy="1325563"/>
          </a:xfrm>
        </p:spPr>
        <p:txBody>
          <a:bodyPr>
            <a:normAutofit fontScale="90000"/>
          </a:bodyPr>
          <a:lstStyle/>
          <a:p>
            <a:r>
              <a:rPr lang="en-US" dirty="0"/>
              <a:t>Business question #4: </a:t>
            </a:r>
            <a:br>
              <a:rPr lang="en-US" dirty="0"/>
            </a:br>
            <a:br>
              <a:rPr lang="en-US"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Between which Airport had the greatest number of delays and what delay factor contributed the most?</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1741815" y="2154130"/>
            <a:ext cx="3924300" cy="823912"/>
          </a:xfrm>
        </p:spPr>
        <p:txBody>
          <a:bodyPr/>
          <a:lstStyle/>
          <a:p>
            <a:r>
              <a:rPr lang="en-US" dirty="0"/>
              <a:t>Question Solutions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1482465" y="3246747"/>
            <a:ext cx="4195556" cy="1997867"/>
          </a:xfrm>
        </p:spPr>
        <p:txBody>
          <a:bodyPr>
            <a:noAutofit/>
          </a:bodyPr>
          <a:lstStyle/>
          <a:p>
            <a:pPr marL="285750" indent="-285750">
              <a:buFont typeface="Arial" panose="020B0604020202020204" pitchFamily="34" charset="0"/>
              <a:buChar char="•"/>
            </a:pPr>
            <a:r>
              <a:rPr lang="en-US" b="1" dirty="0"/>
              <a:t>Improve communication </a:t>
            </a:r>
            <a:r>
              <a:rPr lang="en-US" dirty="0"/>
              <a:t>with airlines: LAX can work with airlines to better understand their schedules and needs and adjust its operations accordingly to minimize delays.</a:t>
            </a:r>
          </a:p>
          <a:p>
            <a:pPr marL="285750" indent="-285750">
              <a:buFont typeface="Arial" panose="020B0604020202020204" pitchFamily="34" charset="0"/>
              <a:buChar char="•"/>
            </a:pPr>
            <a:r>
              <a:rPr lang="en-US" b="1" dirty="0"/>
              <a:t>Expand airport capacity</a:t>
            </a:r>
            <a:r>
              <a:rPr lang="en-US" dirty="0"/>
              <a:t> by expanding terminal facilities and adding more gates, LAX can accommodate more flights and reduce congestion on the runways, helping to reduce aircraft delays.</a:t>
            </a:r>
          </a:p>
          <a:p>
            <a:pPr marL="285750" indent="-285750">
              <a:buFont typeface="Arial" panose="020B0604020202020204" pitchFamily="34" charset="0"/>
              <a:buChar char="•"/>
            </a:pPr>
            <a:r>
              <a:rPr lang="en-US" dirty="0"/>
              <a:t>Improve runway and </a:t>
            </a:r>
            <a:r>
              <a:rPr lang="en-US" b="1" dirty="0"/>
              <a:t>taxiway maintenance</a:t>
            </a:r>
            <a:r>
              <a:rPr lang="en-US" dirty="0"/>
              <a:t>: Regular inspections and repairs of runways and taxiways can reduce the likelihood of aircraft delays caused by maintenance issues.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8" name="Picture 9" descr="Diagram, timeline&#10;&#10;Description automatically generated">
            <a:extLst>
              <a:ext uri="{FF2B5EF4-FFF2-40B4-BE49-F238E27FC236}">
                <a16:creationId xmlns:a16="http://schemas.microsoft.com/office/drawing/2014/main" id="{DB40483B-6190-C9F2-473B-C4E3DE7CE8EA}"/>
              </a:ext>
            </a:extLst>
          </p:cNvPr>
          <p:cNvPicPr>
            <a:picLocks noChangeAspect="1"/>
          </p:cNvPicPr>
          <p:nvPr/>
        </p:nvPicPr>
        <p:blipFill>
          <a:blip r:embed="rId2"/>
          <a:stretch>
            <a:fillRect/>
          </a:stretch>
        </p:blipFill>
        <p:spPr>
          <a:xfrm>
            <a:off x="6593680" y="4617244"/>
            <a:ext cx="2135982" cy="2112169"/>
          </a:xfrm>
          <a:prstGeom prst="rect">
            <a:avLst/>
          </a:prstGeom>
        </p:spPr>
      </p:pic>
      <p:sp>
        <p:nvSpPr>
          <p:cNvPr id="10" name="TextBox 9">
            <a:extLst>
              <a:ext uri="{FF2B5EF4-FFF2-40B4-BE49-F238E27FC236}">
                <a16:creationId xmlns:a16="http://schemas.microsoft.com/office/drawing/2014/main" id="{DB18F2AD-DFDF-740F-24E3-ED597F451FBC}"/>
              </a:ext>
            </a:extLst>
          </p:cNvPr>
          <p:cNvSpPr txBox="1"/>
          <p:nvPr/>
        </p:nvSpPr>
        <p:spPr>
          <a:xfrm>
            <a:off x="9111257" y="5405437"/>
            <a:ext cx="34528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Taxiway Maintenance</a:t>
            </a:r>
          </a:p>
        </p:txBody>
      </p:sp>
      <p:pic>
        <p:nvPicPr>
          <p:cNvPr id="14" name="Picture 14" descr="A picture containing sky, outdoor, spaghetti junction, shore&#10;&#10;Description automatically generated">
            <a:extLst>
              <a:ext uri="{FF2B5EF4-FFF2-40B4-BE49-F238E27FC236}">
                <a16:creationId xmlns:a16="http://schemas.microsoft.com/office/drawing/2014/main" id="{D7465634-F3CF-560E-704A-20E6457E7410}"/>
              </a:ext>
            </a:extLst>
          </p:cNvPr>
          <p:cNvPicPr>
            <a:picLocks noChangeAspect="1"/>
          </p:cNvPicPr>
          <p:nvPr/>
        </p:nvPicPr>
        <p:blipFill>
          <a:blip r:embed="rId3"/>
          <a:stretch>
            <a:fillRect/>
          </a:stretch>
        </p:blipFill>
        <p:spPr>
          <a:xfrm>
            <a:off x="6415087" y="2150269"/>
            <a:ext cx="2945606" cy="2212181"/>
          </a:xfrm>
          <a:prstGeom prst="rect">
            <a:avLst/>
          </a:prstGeom>
        </p:spPr>
      </p:pic>
      <p:sp>
        <p:nvSpPr>
          <p:cNvPr id="15" name="TextBox 14">
            <a:extLst>
              <a:ext uri="{FF2B5EF4-FFF2-40B4-BE49-F238E27FC236}">
                <a16:creationId xmlns:a16="http://schemas.microsoft.com/office/drawing/2014/main" id="{A5548D80-C852-D05F-BB54-6399C12483B8}"/>
              </a:ext>
            </a:extLst>
          </p:cNvPr>
          <p:cNvSpPr txBox="1"/>
          <p:nvPr/>
        </p:nvSpPr>
        <p:spPr>
          <a:xfrm>
            <a:off x="9629179" y="2902147"/>
            <a:ext cx="24884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Enhanced Infrastructure at LAX</a:t>
            </a:r>
          </a:p>
        </p:txBody>
      </p:sp>
    </p:spTree>
    <p:extLst>
      <p:ext uri="{BB962C8B-B14F-4D97-AF65-F5344CB8AC3E}">
        <p14:creationId xmlns:p14="http://schemas.microsoft.com/office/powerpoint/2010/main" val="3908071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F553-C3B2-8A4A-9B10-302C89D01CAF}"/>
              </a:ext>
            </a:extLst>
          </p:cNvPr>
          <p:cNvSpPr>
            <a:spLocks noGrp="1"/>
          </p:cNvSpPr>
          <p:nvPr>
            <p:ph type="title"/>
          </p:nvPr>
        </p:nvSpPr>
        <p:spPr>
          <a:xfrm>
            <a:off x="2647950" y="2940052"/>
            <a:ext cx="8421688" cy="1325563"/>
          </a:xfrm>
        </p:spPr>
        <p:txBody>
          <a:bodyPr>
            <a:noAutofit/>
          </a:bodyPr>
          <a:lstStyle/>
          <a:p>
            <a:r>
              <a:rPr lang="en-US" sz="9600" b="1"/>
              <a:t>THANKYOU!</a:t>
            </a:r>
          </a:p>
        </p:txBody>
      </p:sp>
      <p:sp>
        <p:nvSpPr>
          <p:cNvPr id="3" name="Text Placeholder 2">
            <a:extLst>
              <a:ext uri="{FF2B5EF4-FFF2-40B4-BE49-F238E27FC236}">
                <a16:creationId xmlns:a16="http://schemas.microsoft.com/office/drawing/2014/main" id="{809BDC5E-8A28-5CAD-F6CB-6565F505D37D}"/>
              </a:ext>
            </a:extLst>
          </p:cNvPr>
          <p:cNvSpPr>
            <a:spLocks noGrp="1"/>
          </p:cNvSpPr>
          <p:nvPr>
            <p:ph type="body" idx="1"/>
          </p:nvPr>
        </p:nvSpPr>
        <p:spPr>
          <a:xfrm>
            <a:off x="2933700" y="1717280"/>
            <a:ext cx="3924300" cy="823912"/>
          </a:xfrm>
        </p:spPr>
        <p:txBody>
          <a:bodyPr/>
          <a:lstStyle/>
          <a:p>
            <a:endParaRPr lang="en-US" dirty="0"/>
          </a:p>
        </p:txBody>
      </p:sp>
      <p:sp>
        <p:nvSpPr>
          <p:cNvPr id="4" name="Content Placeholder 3">
            <a:extLst>
              <a:ext uri="{FF2B5EF4-FFF2-40B4-BE49-F238E27FC236}">
                <a16:creationId xmlns:a16="http://schemas.microsoft.com/office/drawing/2014/main" id="{EC453A9E-B1F7-62B9-3F9B-20556575AEA6}"/>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4CAD5256-EEC8-A642-6933-1D7A3964DAC2}"/>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A740EE13-88CC-64B2-6987-1752D5EA6D63}"/>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8DD379D8-7CF4-B0E1-AE47-0C824B866E08}"/>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35743091-7CD4-942D-F66C-FB5F7025BDD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DB1D7EC9-7CA7-6859-53C2-20DE35A135FE}"/>
              </a:ext>
            </a:extLst>
          </p:cNvPr>
          <p:cNvSpPr>
            <a:spLocks noGrp="1"/>
          </p:cNvSpPr>
          <p:nvPr>
            <p:ph type="sldNum" sz="quarter" idx="12"/>
          </p:nvPr>
        </p:nvSpPr>
        <p:spPr/>
        <p:txBody>
          <a:bodyPr/>
          <a:lstStyle/>
          <a:p>
            <a:fld id="{A49DFD55-3C28-40EF-9E31-A92D2E4017FF}" type="slidenum">
              <a:rPr lang="en-US" smtClean="0"/>
              <a:pPr/>
              <a:t>21</a:t>
            </a:fld>
            <a:endParaRPr lang="en-US"/>
          </a:p>
        </p:txBody>
      </p:sp>
    </p:spTree>
    <p:extLst>
      <p:ext uri="{BB962C8B-B14F-4D97-AF65-F5344CB8AC3E}">
        <p14:creationId xmlns:p14="http://schemas.microsoft.com/office/powerpoint/2010/main" val="119538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5953125" cy="1204912"/>
          </a:xfrm>
        </p:spPr>
        <p:txBody>
          <a:bodyPr/>
          <a:lstStyle/>
          <a:p>
            <a:r>
              <a:rPr lang="en-US" dirty="0"/>
              <a:t>Business Case Qualification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According to the International Air Transport Association (IATA), the global airline industry generates around $2.7 trillion in annual revenue, and it is expected to grow by 4.1% annually over the next two decades. </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2021, the industry carried an estimated 2.6 billion passengers and 57.8 million metric tons of cargo, while the total number of scheduled flights worldwide reached 33.2 million.</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Airline industry has a moral responsibility to continue to re-evaluate business practices, increase affordability, and optimize operational structure to facilitate travel and commerce.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1808508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6604348" cy="1204912"/>
          </a:xfrm>
        </p:spPr>
        <p:txBody>
          <a:bodyPr/>
          <a:lstStyle/>
          <a:p>
            <a:r>
              <a:rPr lang="en-US" dirty="0"/>
              <a:t>Business Question 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pPr marL="342900" indent="-342900">
              <a:spcBef>
                <a:spcPts val="0"/>
              </a:spcBef>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correlation between the percent of yearly flights delayed per Airline and yearly revenue?</a:t>
            </a:r>
          </a:p>
          <a:p>
            <a:pPr marL="342900" indent="-342900">
              <a:spcBef>
                <a:spcPts val="0"/>
              </a:spcBef>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0"/>
              </a:spcBef>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Which Airline on average has the most arrival and departure delays, what are the potential solutions, and subsequent cost savings?</a:t>
            </a:r>
          </a:p>
          <a:p>
            <a:pPr marL="342900" marR="0" lvl="0" indent="-342900">
              <a:spcBef>
                <a:spcPts val="0"/>
              </a:spcBef>
              <a:spcAft>
                <a:spcPts val="0"/>
              </a:spcAft>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Which factor amongst security clearance, carrier delay, weather disturbance, late aircraft and NAS has been responsible for causing the greatest number of departure delays?</a:t>
            </a:r>
          </a:p>
          <a:p>
            <a:pPr marL="342900" marR="0" lvl="0" indent="-342900">
              <a:spcBef>
                <a:spcPts val="0"/>
              </a:spcBef>
              <a:spcAft>
                <a:spcPts val="0"/>
              </a:spcAft>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Between which Airport had the greatest number of delays and what delay factor contributed the most?</a:t>
            </a:r>
          </a:p>
          <a:p>
            <a:pPr marL="342900" marR="0" lvl="0" indent="-342900">
              <a:lnSpc>
                <a:spcPct val="107000"/>
              </a:lnSpc>
              <a:spcBef>
                <a:spcPts val="0"/>
              </a:spcBef>
              <a:spcAft>
                <a:spcPts val="0"/>
              </a:spcAft>
              <a:buFont typeface="+mj-lt"/>
              <a:buAutoNum type="arabicPeriod"/>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97171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6604348" cy="1204912"/>
          </a:xfrm>
        </p:spPr>
        <p:txBody>
          <a:bodyPr/>
          <a:lstStyle/>
          <a:p>
            <a:r>
              <a:rPr lang="en-US" dirty="0"/>
              <a:t>Data qualification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was initially collected from the U.S. Department of Transportation's (DOT) Bureau of Transportation Statistics and then posted on Kaggle.com.  </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DOT tracks the on-time performance of domestic flights operated by large air carriers. </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Summary information on the number of on-time, delayed, canceled, and diverted flights is published in DOT's monthly Air Travel Consumer Report and in this dataset of 2017-2018 flight delays and cancellations.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150846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59467" y="244122"/>
            <a:ext cx="6604348" cy="1204912"/>
          </a:xfrm>
        </p:spPr>
        <p:txBody>
          <a:bodyPr/>
          <a:lstStyle/>
          <a:p>
            <a:r>
              <a:rPr lang="en-US" dirty="0"/>
              <a:t>Data architecture </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04240" y="1903412"/>
            <a:ext cx="6891020" cy="1525588"/>
          </a:xfrm>
        </p:spPr>
        <p:txBody>
          <a:bodyPr>
            <a:no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this Project, our group has decided to work with Hadoop plus Spark over just Hive for its faster processing, increased scalability, and its flexibility of using multiple programming languages. </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Within the Hadoop architecture we are using the Hadoop Distributed File System (HDFS), MapReduce, YARN, Flume, Sqoop, and Spark.</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10" name="Picture 9">
            <a:extLst>
              <a:ext uri="{FF2B5EF4-FFF2-40B4-BE49-F238E27FC236}">
                <a16:creationId xmlns:a16="http://schemas.microsoft.com/office/drawing/2014/main" id="{EC547ADC-5D09-F96E-76BA-B768E75F0887}"/>
              </a:ext>
            </a:extLst>
          </p:cNvPr>
          <p:cNvPicPr>
            <a:picLocks noChangeAspect="1"/>
          </p:cNvPicPr>
          <p:nvPr/>
        </p:nvPicPr>
        <p:blipFill>
          <a:blip r:embed="rId2"/>
          <a:stretch>
            <a:fillRect/>
          </a:stretch>
        </p:blipFill>
        <p:spPr>
          <a:xfrm>
            <a:off x="8042324" y="565743"/>
            <a:ext cx="3569025" cy="2669077"/>
          </a:xfrm>
          <a:prstGeom prst="rect">
            <a:avLst/>
          </a:prstGeom>
        </p:spPr>
      </p:pic>
    </p:spTree>
    <p:extLst>
      <p:ext uri="{BB962C8B-B14F-4D97-AF65-F5344CB8AC3E}">
        <p14:creationId xmlns:p14="http://schemas.microsoft.com/office/powerpoint/2010/main" val="60540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560512" y="32368"/>
            <a:ext cx="8421688" cy="1325563"/>
          </a:xfrm>
        </p:spPr>
        <p:txBody>
          <a:bodyPr/>
          <a:lstStyle/>
          <a:p>
            <a:r>
              <a:rPr lang="en-US" dirty="0"/>
              <a:t>Data structure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24" name="Content Placeholder 23">
            <a:extLst>
              <a:ext uri="{FF2B5EF4-FFF2-40B4-BE49-F238E27FC236}">
                <a16:creationId xmlns:a16="http://schemas.microsoft.com/office/drawing/2014/main" id="{13576187-E4D1-6408-6F5E-467EA3C44794}"/>
              </a:ext>
            </a:extLst>
          </p:cNvPr>
          <p:cNvSpPr>
            <a:spLocks noGrp="1"/>
          </p:cNvSpPr>
          <p:nvPr>
            <p:ph sz="half" idx="2"/>
          </p:nvPr>
        </p:nvSpPr>
        <p:spPr>
          <a:xfrm>
            <a:off x="1666874" y="1944291"/>
            <a:ext cx="3597865" cy="1997867"/>
          </a:xfrm>
        </p:spPr>
        <p:txBody>
          <a:bodyPr>
            <a:noAutofit/>
          </a:bodyPr>
          <a:lstStyle/>
          <a:p>
            <a:pPr marL="285750" indent="-285750">
              <a:buFont typeface="Arial" panose="020B0604020202020204" pitchFamily="34" charset="0"/>
              <a:buChar char="•"/>
            </a:pPr>
            <a:r>
              <a:rPr lang="en-US" dirty="0"/>
              <a:t>2017-2018 Flight Data Frame consists of the 27 Columns listed below. </a:t>
            </a:r>
          </a:p>
          <a:p>
            <a:pPr marL="285750" indent="-285750">
              <a:buFont typeface="Arial" panose="020B0604020202020204" pitchFamily="34" charset="0"/>
              <a:buChar char="•"/>
            </a:pPr>
            <a:r>
              <a:rPr lang="en-US" dirty="0"/>
              <a:t>‘FL_DATE’ identifies the flight date. </a:t>
            </a:r>
          </a:p>
          <a:p>
            <a:pPr marL="285750" indent="-285750">
              <a:buFont typeface="Arial" panose="020B0604020202020204" pitchFamily="34" charset="0"/>
              <a:buChar char="•"/>
            </a:pPr>
            <a:r>
              <a:rPr lang="en-US" dirty="0"/>
              <a:t>‘ARR_DELAY’ and ‘DEP_DELAY’ represent the Arrival and Departure delays.</a:t>
            </a:r>
          </a:p>
          <a:p>
            <a:pPr marL="285750" indent="-285750">
              <a:buFont typeface="Arial" panose="020B0604020202020204" pitchFamily="34" charset="0"/>
              <a:buChar char="•"/>
            </a:pPr>
            <a:r>
              <a:rPr lang="en-US" dirty="0"/>
              <a:t>‘ACTUAL_ELAPSED_TIME’ represents AIR_TIME+TAXI_IN+TAXI_OUT</a:t>
            </a:r>
          </a:p>
        </p:txBody>
      </p:sp>
      <p:sp>
        <p:nvSpPr>
          <p:cNvPr id="27" name="Content Placeholder 23">
            <a:extLst>
              <a:ext uri="{FF2B5EF4-FFF2-40B4-BE49-F238E27FC236}">
                <a16:creationId xmlns:a16="http://schemas.microsoft.com/office/drawing/2014/main" id="{EAACE050-CDAF-B588-1D95-BE6B4FF8147F}"/>
              </a:ext>
            </a:extLst>
          </p:cNvPr>
          <p:cNvSpPr txBox="1">
            <a:spLocks/>
          </p:cNvSpPr>
          <p:nvPr/>
        </p:nvSpPr>
        <p:spPr>
          <a:xfrm>
            <a:off x="1666874" y="4528518"/>
            <a:ext cx="3597865" cy="199786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Yearly Airline Revenue Data Frame consists of two columns</a:t>
            </a:r>
          </a:p>
          <a:p>
            <a:pPr marL="285750" indent="-285750">
              <a:buFont typeface="Arial" panose="020B0604020202020204" pitchFamily="34" charset="0"/>
              <a:buChar char="•"/>
            </a:pPr>
            <a:r>
              <a:rPr lang="en-US" dirty="0"/>
              <a:t>‘OP_CARRIER’ was used to inner join with Flight </a:t>
            </a:r>
            <a:r>
              <a:rPr lang="en-US" dirty="0" err="1"/>
              <a:t>df</a:t>
            </a:r>
            <a:r>
              <a:rPr lang="en-US" dirty="0"/>
              <a:t> for further analysis </a:t>
            </a:r>
          </a:p>
        </p:txBody>
      </p:sp>
      <p:grpSp>
        <p:nvGrpSpPr>
          <p:cNvPr id="28" name="Group 27">
            <a:extLst>
              <a:ext uri="{FF2B5EF4-FFF2-40B4-BE49-F238E27FC236}">
                <a16:creationId xmlns:a16="http://schemas.microsoft.com/office/drawing/2014/main" id="{767998E8-280C-6087-0F5B-CDE9F052573C}"/>
              </a:ext>
            </a:extLst>
          </p:cNvPr>
          <p:cNvGrpSpPr/>
          <p:nvPr/>
        </p:nvGrpSpPr>
        <p:grpSpPr>
          <a:xfrm>
            <a:off x="5156320" y="1201830"/>
            <a:ext cx="5869426" cy="5343937"/>
            <a:chOff x="0" y="0"/>
            <a:chExt cx="4463964" cy="4190314"/>
          </a:xfrm>
        </p:grpSpPr>
        <p:pic>
          <p:nvPicPr>
            <p:cNvPr id="29" name="Picture 28" descr="Text&#10;&#10;Description automatically generated">
              <a:extLst>
                <a:ext uri="{FF2B5EF4-FFF2-40B4-BE49-F238E27FC236}">
                  <a16:creationId xmlns:a16="http://schemas.microsoft.com/office/drawing/2014/main" id="{CC30BB10-10C1-AFAD-7A29-4CDF363DD0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340610" cy="3596005"/>
            </a:xfrm>
            <a:prstGeom prst="rect">
              <a:avLst/>
            </a:prstGeom>
            <a:ln>
              <a:noFill/>
            </a:ln>
            <a:effectLst>
              <a:outerShdw blurRad="292100" dist="139700" dir="2700000" algn="tl" rotWithShape="0">
                <a:srgbClr val="333333">
                  <a:alpha val="65000"/>
                </a:srgbClr>
              </a:outerShdw>
            </a:effectLst>
          </p:spPr>
        </p:pic>
        <p:pic>
          <p:nvPicPr>
            <p:cNvPr id="30" name="Picture 29" descr="Text&#10;&#10;Description automatically generated">
              <a:extLst>
                <a:ext uri="{FF2B5EF4-FFF2-40B4-BE49-F238E27FC236}">
                  <a16:creationId xmlns:a16="http://schemas.microsoft.com/office/drawing/2014/main" id="{3F3864B0-6BEA-B645-6EC8-08E27E3F25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2" y="3649908"/>
              <a:ext cx="2317558" cy="540406"/>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561E7D7F-468A-3754-BE7D-0D906FF8DB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27"/>
            <a:stretch/>
          </p:blipFill>
          <p:spPr bwMode="auto">
            <a:xfrm>
              <a:off x="2447204" y="42102"/>
              <a:ext cx="2016760" cy="355155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6375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Business questions queries and solutions</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20XX</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74437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85248" y="488474"/>
            <a:ext cx="8839200" cy="1325563"/>
          </a:xfrm>
        </p:spPr>
        <p:txBody>
          <a:bodyPr>
            <a:normAutofit fontScale="90000"/>
          </a:bodyPr>
          <a:lstStyle/>
          <a:p>
            <a:r>
              <a:rPr lang="en-US" sz="2700" dirty="0"/>
              <a:t>Business Question #1: </a:t>
            </a:r>
            <a:br>
              <a:rPr lang="en-US" sz="2700" dirty="0"/>
            </a:br>
            <a:br>
              <a:rPr lang="en-US" sz="2700"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Is there a correlation between the percent of yearly flights delayed per Airline and yearly revenue?</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grpSp>
        <p:nvGrpSpPr>
          <p:cNvPr id="19" name="Group 18">
            <a:extLst>
              <a:ext uri="{FF2B5EF4-FFF2-40B4-BE49-F238E27FC236}">
                <a16:creationId xmlns:a16="http://schemas.microsoft.com/office/drawing/2014/main" id="{31A0993F-5C57-B0F7-55C4-1A67DE05596E}"/>
              </a:ext>
            </a:extLst>
          </p:cNvPr>
          <p:cNvGrpSpPr/>
          <p:nvPr/>
        </p:nvGrpSpPr>
        <p:grpSpPr>
          <a:xfrm>
            <a:off x="7404848" y="1679416"/>
            <a:ext cx="3314700" cy="4690110"/>
            <a:chOff x="0" y="0"/>
            <a:chExt cx="3315325" cy="4690338"/>
          </a:xfrm>
        </p:grpSpPr>
        <p:grpSp>
          <p:nvGrpSpPr>
            <p:cNvPr id="20" name="Group 19">
              <a:extLst>
                <a:ext uri="{FF2B5EF4-FFF2-40B4-BE49-F238E27FC236}">
                  <a16:creationId xmlns:a16="http://schemas.microsoft.com/office/drawing/2014/main" id="{18D46791-CD7D-0A4C-345C-9E3826784371}"/>
                </a:ext>
              </a:extLst>
            </p:cNvPr>
            <p:cNvGrpSpPr/>
            <p:nvPr/>
          </p:nvGrpSpPr>
          <p:grpSpPr>
            <a:xfrm>
              <a:off x="0" y="0"/>
              <a:ext cx="3288030" cy="3726180"/>
              <a:chOff x="0" y="0"/>
              <a:chExt cx="3288030" cy="3726180"/>
            </a:xfrm>
          </p:grpSpPr>
          <p:pic>
            <p:nvPicPr>
              <p:cNvPr id="24" name="Picture 23" descr="Text&#10;&#10;Description automatically generated">
                <a:extLst>
                  <a:ext uri="{FF2B5EF4-FFF2-40B4-BE49-F238E27FC236}">
                    <a16:creationId xmlns:a16="http://schemas.microsoft.com/office/drawing/2014/main" id="{0D01A45D-C64B-54FC-956B-39F0514D6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7200"/>
                <a:ext cx="3288030" cy="3268980"/>
              </a:xfrm>
              <a:prstGeom prst="rect">
                <a:avLst/>
              </a:prstGeom>
              <a:ln>
                <a:noFill/>
              </a:ln>
              <a:effectLst>
                <a:outerShdw blurRad="292100" dist="139700" dir="2700000" algn="tl" rotWithShape="0">
                  <a:srgbClr val="333333">
                    <a:alpha val="65000"/>
                  </a:srgbClr>
                </a:outerShdw>
              </a:effectLst>
            </p:spPr>
          </p:pic>
          <p:sp>
            <p:nvSpPr>
              <p:cNvPr id="25" name="Text Box 1">
                <a:extLst>
                  <a:ext uri="{FF2B5EF4-FFF2-40B4-BE49-F238E27FC236}">
                    <a16:creationId xmlns:a16="http://schemas.microsoft.com/office/drawing/2014/main" id="{DBFB3E73-60B2-E92A-2E39-27664EC0417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1: Displays the percent of flights that are delayed at least 15 minutes for each Airline for Years 2017 and 2018 joined with yearly Revenue.</a:t>
                </a:r>
              </a:p>
            </p:txBody>
          </p:sp>
        </p:grpSp>
        <p:grpSp>
          <p:nvGrpSpPr>
            <p:cNvPr id="21" name="Group 20">
              <a:extLst>
                <a:ext uri="{FF2B5EF4-FFF2-40B4-BE49-F238E27FC236}">
                  <a16:creationId xmlns:a16="http://schemas.microsoft.com/office/drawing/2014/main" id="{1AF8C0E4-58D1-3A22-4C4C-8A4AA708D5D4}"/>
                </a:ext>
              </a:extLst>
            </p:cNvPr>
            <p:cNvGrpSpPr/>
            <p:nvPr/>
          </p:nvGrpSpPr>
          <p:grpSpPr>
            <a:xfrm>
              <a:off x="27295" y="3916908"/>
              <a:ext cx="3288030" cy="773430"/>
              <a:chOff x="0" y="0"/>
              <a:chExt cx="3288030" cy="773430"/>
            </a:xfrm>
          </p:grpSpPr>
          <p:pic>
            <p:nvPicPr>
              <p:cNvPr id="22" name="Picture 21" descr="Text, logo&#10;&#10;Description automatically generated">
                <a:extLst>
                  <a:ext uri="{FF2B5EF4-FFF2-40B4-BE49-F238E27FC236}">
                    <a16:creationId xmlns:a16="http://schemas.microsoft.com/office/drawing/2014/main" id="{ABA782E1-47CA-7B81-29AF-A2CB56DF48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57200"/>
                <a:ext cx="1253490" cy="316230"/>
              </a:xfrm>
              <a:prstGeom prst="rect">
                <a:avLst/>
              </a:prstGeom>
              <a:ln>
                <a:noFill/>
              </a:ln>
              <a:effectLst>
                <a:outerShdw blurRad="292100" dist="139700" dir="2700000" algn="tl" rotWithShape="0">
                  <a:srgbClr val="333333">
                    <a:alpha val="65000"/>
                  </a:srgbClr>
                </a:outerShdw>
              </a:effectLst>
            </p:spPr>
          </p:pic>
          <p:sp>
            <p:nvSpPr>
              <p:cNvPr id="23" name="Text Box 1">
                <a:extLst>
                  <a:ext uri="{FF2B5EF4-FFF2-40B4-BE49-F238E27FC236}">
                    <a16:creationId xmlns:a16="http://schemas.microsoft.com/office/drawing/2014/main" id="{367F09F3-7521-4EC6-3432-B681EE1BEAA2}"/>
                  </a:ext>
                </a:extLst>
              </p:cNvPr>
              <p:cNvSpPr txBox="1"/>
              <p:nvPr/>
            </p:nvSpPr>
            <p:spPr>
              <a:xfrm>
                <a:off x="0" y="0"/>
                <a:ext cx="3288030" cy="4572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en-US" sz="900" i="1" kern="10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Table 2: There is a -.21 correlation between yearly Airline revenue and percent of delayed flights.</a:t>
                </a:r>
              </a:p>
            </p:txBody>
          </p:sp>
        </p:grpSp>
      </p:grpSp>
      <p:pic>
        <p:nvPicPr>
          <p:cNvPr id="37" name="Picture 36" descr="Text&#10;&#10;Description automatically generated">
            <a:extLst>
              <a:ext uri="{FF2B5EF4-FFF2-40B4-BE49-F238E27FC236}">
                <a16:creationId xmlns:a16="http://schemas.microsoft.com/office/drawing/2014/main" id="{CCB85006-E883-2EFC-3F87-46A068D741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3918" y="1985849"/>
            <a:ext cx="3805089" cy="37249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378016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2E02B53B1C96445889FF5AED9163E11" ma:contentTypeVersion="10" ma:contentTypeDescription="Create a new document." ma:contentTypeScope="" ma:versionID="aef90b9f1b871c281eaab4d1ece6e74f">
  <xsd:schema xmlns:xsd="http://www.w3.org/2001/XMLSchema" xmlns:xs="http://www.w3.org/2001/XMLSchema" xmlns:p="http://schemas.microsoft.com/office/2006/metadata/properties" xmlns:ns3="e5e8a969-e0a8-46cc-ae4d-b4a71236f899" xmlns:ns4="a21ffa55-f50c-49d7-a342-1e7285950649" targetNamespace="http://schemas.microsoft.com/office/2006/metadata/properties" ma:root="true" ma:fieldsID="3898b59caf2ecea7fb5904d980b04d7e" ns3:_="" ns4:_="">
    <xsd:import namespace="e5e8a969-e0a8-46cc-ae4d-b4a71236f899"/>
    <xsd:import namespace="a21ffa55-f50c-49d7-a342-1e728595064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8a969-e0a8-46cc-ae4d-b4a71236f8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1ffa55-f50c-49d7-a342-1e728595064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5e8a969-e0a8-46cc-ae4d-b4a71236f899"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45AE63C-ACA3-4E8A-A763-9D43FD2CE7CC}">
  <ds:schemaRefs>
    <ds:schemaRef ds:uri="a21ffa55-f50c-49d7-a342-1e7285950649"/>
    <ds:schemaRef ds:uri="e5e8a969-e0a8-46cc-ae4d-b4a71236f8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C43685-694E-4579-B109-3C418D49DA65}">
  <ds:schemaRefs>
    <ds:schemaRef ds:uri="http://schemas.openxmlformats.org/package/2006/metadata/core-properties"/>
    <ds:schemaRef ds:uri="http://www.w3.org/XML/1998/namespace"/>
    <ds:schemaRef ds:uri="http://purl.org/dc/dcmitype/"/>
    <ds:schemaRef ds:uri="http://schemas.microsoft.com/office/2006/documentManagement/types"/>
    <ds:schemaRef ds:uri="http://purl.org/dc/elements/1.1/"/>
    <ds:schemaRef ds:uri="http://schemas.microsoft.com/office/infopath/2007/PartnerControls"/>
    <ds:schemaRef ds:uri="http://purl.org/dc/terms/"/>
    <ds:schemaRef ds:uri="a21ffa55-f50c-49d7-a342-1e7285950649"/>
    <ds:schemaRef ds:uri="e5e8a969-e0a8-46cc-ae4d-b4a71236f899"/>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3366</TotalTime>
  <Words>2039</Words>
  <Application>Microsoft Office PowerPoint</Application>
  <PresentationFormat>Widescreen</PresentationFormat>
  <Paragraphs>139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Tenorite</vt:lpstr>
      <vt:lpstr>Office Theme</vt:lpstr>
      <vt:lpstr>Up in the Air Savings: Maximizing Profitability in the Airline Industry</vt:lpstr>
      <vt:lpstr>Business Case introduction</vt:lpstr>
      <vt:lpstr>Business Case Qualification</vt:lpstr>
      <vt:lpstr>Business Question Introduction</vt:lpstr>
      <vt:lpstr>Data qualification</vt:lpstr>
      <vt:lpstr>Data architecture </vt:lpstr>
      <vt:lpstr>Data structure</vt:lpstr>
      <vt:lpstr>Business questions queries and solutions</vt:lpstr>
      <vt:lpstr>Business Question #1:   Is there a correlation between the percent of yearly flights delayed per Airline and yearly revenue? </vt:lpstr>
      <vt:lpstr>Business Question #1:   Is there a correlation between the percent of yearly flights delayed per Airline and yearly revenue? </vt:lpstr>
      <vt:lpstr>Business Question #1:   Is there a correlation between the percent of yearly flights delayed per Airline and yearly revenue? </vt:lpstr>
      <vt:lpstr>Business question #2:   Which Airline on average has the most arrival and departure delays, what are the potential solutions, and subsequent cost savings? </vt:lpstr>
      <vt:lpstr>Business question #2:   Which Airline on average has the most arrival and departure delays, what are the potential solutions, and subsequent cost savings? </vt:lpstr>
      <vt:lpstr>Business question #2:   Which Airline on average has the most arrival and departure delays, what are the potential solutions, and subsequent cost savings? </vt:lpstr>
      <vt:lpstr>Business question #3:   Which factor amongst security clearance, carrier delay, weather disturbance, late aircraft and NAS has been responsible for causing the greatest number of departure delays?  </vt:lpstr>
      <vt:lpstr>Business question #3:   Which factor amongst security clearance, carrier delay, weather disturbance, late aircraft and NAS has been responsible for causing the greatest number of departure delays?  </vt:lpstr>
      <vt:lpstr>Business question #3:   Which factor amongst security clearance, carrier delay, weather disturbance, late aircraft and NAS has been responsible for causing the greatest number of departure delays?  </vt:lpstr>
      <vt:lpstr>Business question #4:   Between which Airport had the greatest number of delays and what delay factor contributed the most?  </vt:lpstr>
      <vt:lpstr>Business question #4:   Between which Airport had the greatest number of delays and what delay factor contributed the most?  </vt:lpstr>
      <vt:lpstr>Business question #4:   Between which Airport had the greatest number of delays and what delay factor contributed the most?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BUAN 6346.503</dc:title>
  <dc:creator>Pikulinski, Turner Christopher</dc:creator>
  <cp:lastModifiedBy>Pikulinski, Turner Christopher</cp:lastModifiedBy>
  <cp:revision>3</cp:revision>
  <dcterms:created xsi:type="dcterms:W3CDTF">2023-04-19T17:11:19Z</dcterms:created>
  <dcterms:modified xsi:type="dcterms:W3CDTF">2023-04-22T01:17:22Z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0x01010002E02B53B1C96445889FF5AED9163E11</vt:lpwstr>
  </property>
</Properties>
</file>